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61" r:id="rId5"/>
    <p:sldId id="263" r:id="rId6"/>
    <p:sldId id="264" r:id="rId7"/>
    <p:sldId id="262" r:id="rId8"/>
    <p:sldId id="259" r:id="rId9"/>
    <p:sldId id="260" r:id="rId10"/>
    <p:sldId id="258" r:id="rId11"/>
  </p:sldIdLst>
  <p:sldSz cx="51206400" cy="28803600"/>
  <p:notesSz cx="7023100" cy="9309100"/>
  <p:defaultTextStyle>
    <a:defPPr>
      <a:defRPr lang="en-US"/>
    </a:defPPr>
    <a:lvl1pPr algn="l" defTabSz="2403475" rtl="0" eaLnBrk="0" fontAlgn="base" hangingPunct="0">
      <a:spcBef>
        <a:spcPct val="0"/>
      </a:spcBef>
      <a:spcAft>
        <a:spcPct val="0"/>
      </a:spcAft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403475" indent="-1946275" algn="l" defTabSz="2403475" rtl="0" eaLnBrk="0" fontAlgn="base" hangingPunct="0">
      <a:spcBef>
        <a:spcPct val="0"/>
      </a:spcBef>
      <a:spcAft>
        <a:spcPct val="0"/>
      </a:spcAft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806950" indent="-3892550" algn="l" defTabSz="2403475" rtl="0" eaLnBrk="0" fontAlgn="base" hangingPunct="0">
      <a:spcBef>
        <a:spcPct val="0"/>
      </a:spcBef>
      <a:spcAft>
        <a:spcPct val="0"/>
      </a:spcAft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7210425" indent="-5838825" algn="l" defTabSz="2403475" rtl="0" eaLnBrk="0" fontAlgn="base" hangingPunct="0">
      <a:spcBef>
        <a:spcPct val="0"/>
      </a:spcBef>
      <a:spcAft>
        <a:spcPct val="0"/>
      </a:spcAft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9613900" indent="-7785100" algn="l" defTabSz="2403475" rtl="0" eaLnBrk="0" fontAlgn="base" hangingPunct="0">
      <a:spcBef>
        <a:spcPct val="0"/>
      </a:spcBef>
      <a:spcAft>
        <a:spcPct val="0"/>
      </a:spcAft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9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FCF"/>
    <a:srgbClr val="284267"/>
    <a:srgbClr val="FFD96E"/>
    <a:srgbClr val="347288"/>
    <a:srgbClr val="2D7A8F"/>
    <a:srgbClr val="264162"/>
    <a:srgbClr val="D93230"/>
    <a:srgbClr val="152043"/>
    <a:srgbClr val="CED84A"/>
    <a:srgbClr val="3C6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72" autoAdjust="0"/>
    <p:restoredTop sz="96433" autoAdjust="0"/>
  </p:normalViewPr>
  <p:slideViewPr>
    <p:cSldViewPr snapToGrid="0" snapToObjects="1">
      <p:cViewPr varScale="1">
        <p:scale>
          <a:sx n="16" d="100"/>
          <a:sy n="16" d="100"/>
        </p:scale>
        <p:origin x="1062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defTabSz="245305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AEEEC92-742B-4D9D-BC79-981A7EC8B48C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defTabSz="245305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F78468C-71D6-4D23-9C30-2905F5E87F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59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8947787"/>
            <a:ext cx="43525440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6322040"/>
            <a:ext cx="3584448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340-88E5-465F-816C-C61A633F7211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84BCF-8B5F-4A22-BB77-0ED18F1573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09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C6053-D9E5-4ACE-A9DE-FDF353D0D9B7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51C73-C3C1-47A9-80C3-697E39AC8F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82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5534025"/>
            <a:ext cx="64514733" cy="1179680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5534025"/>
            <a:ext cx="192708527" cy="1179680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D34F7-BFE0-4A44-AF04-53EA04F5E7BF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D59CE-528A-4BAC-BC07-ED67A9CAFA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63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9199C-81E6-47C9-8DE0-59CAE99DF096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44DD6-DA9A-45FF-8A7B-3104E0DA0A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20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18508982"/>
            <a:ext cx="43525440" cy="5720715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2208197"/>
            <a:ext cx="43525440" cy="6300786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62C3D-F854-4FBA-B659-9B05633606A1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60CA0-A81C-42EE-8FC4-9963FD94BA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80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4" y="32257365"/>
            <a:ext cx="128611627" cy="91244739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4" y="32257365"/>
            <a:ext cx="128611633" cy="91244739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FD5F5-2696-41C0-AA32-9948F759BAD0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73FF0-6248-438C-9AD7-2CC44B39A0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46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6447474"/>
            <a:ext cx="22625053" cy="2687001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1" y="9134475"/>
            <a:ext cx="22625053" cy="16595409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6447474"/>
            <a:ext cx="22633940" cy="2687001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9134475"/>
            <a:ext cx="22633940" cy="16595409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B82B4-A434-49D1-B714-DF67B402D7C9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9029A-3295-4FF2-9A05-D65E8AC5F2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06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65DF8-5F94-4458-A103-F780936874A0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EFB26-7B17-430C-A2BA-76EC0AF29C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56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9EC5D-F959-48F7-A4F0-45292A60A953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B11B4-70E3-47C7-A6AD-D3BA446582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31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146810"/>
            <a:ext cx="16846553" cy="488061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146813"/>
            <a:ext cx="28625800" cy="24583074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027423"/>
            <a:ext cx="16846553" cy="19702464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67410-61AF-457A-8782-1543B2329F9F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C9CAF-9BE4-4A31-9584-D2111337A1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029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0162520"/>
            <a:ext cx="30723840" cy="2380299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573655"/>
            <a:ext cx="30723840" cy="17282160"/>
          </a:xfrm>
        </p:spPr>
        <p:txBody>
          <a:bodyPr rtlCol="0">
            <a:normAutofit/>
          </a:bodyPr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2542819"/>
            <a:ext cx="30723840" cy="3380421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4A053-2E33-44E0-A132-4CB0D05724E5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2AF49-E2C0-41D5-A5B8-638CDFCBC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52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60639" y="1152922"/>
            <a:ext cx="460851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80709" tIns="240355" rIns="480709" bIns="2403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60639" y="6720284"/>
            <a:ext cx="46085125" cy="1900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639" y="26696393"/>
            <a:ext cx="11947525" cy="1533525"/>
          </a:xfrm>
          <a:prstGeom prst="rect">
            <a:avLst/>
          </a:prstGeom>
        </p:spPr>
        <p:txBody>
          <a:bodyPr vert="horz" wrap="square" lIns="480709" tIns="240355" rIns="480709" bIns="24035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63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19D0EF4-D143-45E4-B5C8-A1AE023E0358}" type="datetimeFigureOut">
              <a:rPr lang="en-US" altLang="en-US"/>
              <a:pPr>
                <a:defRPr/>
              </a:pPr>
              <a:t>10/22/2025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839" y="26696393"/>
            <a:ext cx="16214725" cy="1533525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 defTabSz="2403546" eaLnBrk="1" fontAlgn="auto" hangingPunct="1">
              <a:spcBef>
                <a:spcPts val="0"/>
              </a:spcBef>
              <a:spcAft>
                <a:spcPts val="0"/>
              </a:spcAft>
              <a:defRPr sz="6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8239" y="26696393"/>
            <a:ext cx="11947525" cy="1533525"/>
          </a:xfrm>
          <a:prstGeom prst="rect">
            <a:avLst/>
          </a:prstGeom>
        </p:spPr>
        <p:txBody>
          <a:bodyPr vert="horz" wrap="square" lIns="480709" tIns="240355" rIns="480709" bIns="24035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63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FB0B602-E33C-4095-8CB9-CF2425A8C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475" rtl="0" eaLnBrk="0" fontAlgn="base" hangingPunct="0">
        <a:spcBef>
          <a:spcPct val="0"/>
        </a:spcBef>
        <a:spcAft>
          <a:spcPct val="0"/>
        </a:spcAft>
        <a:defRPr sz="231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2403475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2403475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2403475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2403475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2403475" rtl="0" fontAlgn="base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2403475" rtl="0" fontAlgn="base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2403475" rtl="0" fontAlgn="base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2403475" rtl="0" fontAlgn="base">
        <a:spcBef>
          <a:spcPct val="0"/>
        </a:spcBef>
        <a:spcAft>
          <a:spcPct val="0"/>
        </a:spcAft>
        <a:defRPr sz="231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1801813" indent="-1801813" algn="l" defTabSz="2403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3905250" indent="-1501775" algn="l" defTabSz="2403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6008688" indent="-1201738" algn="l" defTabSz="2403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8412163" indent="-1201738" algn="l" defTabSz="2403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0815638" indent="-1201738" algn="l" defTabSz="2403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D4415-21C9-BBEB-3289-2A307C06E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DC4EEC-3037-D9E3-241D-4BD818BAB619}"/>
              </a:ext>
            </a:extLst>
          </p:cNvPr>
          <p:cNvSpPr/>
          <p:nvPr/>
        </p:nvSpPr>
        <p:spPr>
          <a:xfrm>
            <a:off x="0" y="0"/>
            <a:ext cx="51206400" cy="5683254"/>
          </a:xfrm>
          <a:prstGeom prst="rect">
            <a:avLst/>
          </a:prstGeom>
          <a:solidFill>
            <a:srgbClr val="A6CFCF"/>
          </a:solidFill>
          <a:ln>
            <a:solidFill>
              <a:srgbClr val="26416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4082FB8D-7868-3D8C-787A-4BC0C3D7EC2F}"/>
              </a:ext>
            </a:extLst>
          </p:cNvPr>
          <p:cNvSpPr txBox="1">
            <a:spLocks/>
          </p:cNvSpPr>
          <p:nvPr/>
        </p:nvSpPr>
        <p:spPr bwMode="auto">
          <a:xfrm>
            <a:off x="604818" y="1651116"/>
            <a:ext cx="371030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8800" b="1" dirty="0">
                <a:solidFill>
                  <a:schemeClr val="tx2"/>
                </a:solidFill>
              </a:rPr>
              <a:t>Main Title</a:t>
            </a:r>
          </a:p>
        </p:txBody>
      </p:sp>
      <p:sp>
        <p:nvSpPr>
          <p:cNvPr id="3076" name="Text Placeholder 4">
            <a:extLst>
              <a:ext uri="{FF2B5EF4-FFF2-40B4-BE49-F238E27FC236}">
                <a16:creationId xmlns:a16="http://schemas.microsoft.com/office/drawing/2014/main" id="{20E437EC-3435-5C97-EFF4-F5FFCAE5B58B}"/>
              </a:ext>
            </a:extLst>
          </p:cNvPr>
          <p:cNvSpPr txBox="1">
            <a:spLocks/>
          </p:cNvSpPr>
          <p:nvPr/>
        </p:nvSpPr>
        <p:spPr bwMode="auto">
          <a:xfrm>
            <a:off x="334962" y="3015769"/>
            <a:ext cx="44772263" cy="12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709" tIns="240355" rIns="480709" bIns="240355" anchor="ctr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800" dirty="0"/>
              <a:t>Faculty/staff/improvement project team/researcher/author names</a:t>
            </a:r>
          </a:p>
        </p:txBody>
      </p:sp>
      <p:sp>
        <p:nvSpPr>
          <p:cNvPr id="3077" name="TextBox 8">
            <a:extLst>
              <a:ext uri="{FF2B5EF4-FFF2-40B4-BE49-F238E27FC236}">
                <a16:creationId xmlns:a16="http://schemas.microsoft.com/office/drawing/2014/main" id="{B70102B1-64AA-B721-1842-DE336A2DE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18" y="4375109"/>
            <a:ext cx="5120640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aseline="30000" dirty="0"/>
              <a:t>1</a:t>
            </a:r>
            <a:r>
              <a:rPr lang="en-US" altLang="en-US" sz="3900" dirty="0"/>
              <a:t> Hospital, Location</a:t>
            </a:r>
          </a:p>
          <a:p>
            <a:pPr eaLnBrk="1" hangingPunct="1"/>
            <a:endParaRPr lang="en-US" altLang="en-US" sz="3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845F04-1149-6163-804F-9DB36780F808}"/>
              </a:ext>
            </a:extLst>
          </p:cNvPr>
          <p:cNvSpPr/>
          <p:nvPr/>
        </p:nvSpPr>
        <p:spPr>
          <a:xfrm>
            <a:off x="319393" y="11951178"/>
            <a:ext cx="24688801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081" name="TextBox 15">
            <a:extLst>
              <a:ext uri="{FF2B5EF4-FFF2-40B4-BE49-F238E27FC236}">
                <a16:creationId xmlns:a16="http://schemas.microsoft.com/office/drawing/2014/main" id="{916CFABE-6DD0-27CE-DDC5-655FC9705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20" y="11918801"/>
            <a:ext cx="3497817" cy="92333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/>
              <a:t>OBJECTIVES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994998-0342-2E63-1D3B-F749A1315659}"/>
              </a:ext>
            </a:extLst>
          </p:cNvPr>
          <p:cNvSpPr/>
          <p:nvPr/>
        </p:nvSpPr>
        <p:spPr>
          <a:xfrm>
            <a:off x="319394" y="5871914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083" name="TextBox 19">
            <a:extLst>
              <a:ext uri="{FF2B5EF4-FFF2-40B4-BE49-F238E27FC236}">
                <a16:creationId xmlns:a16="http://schemas.microsoft.com/office/drawing/2014/main" id="{2F5D32E7-6212-8260-1F05-6D46D4634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22" y="5801208"/>
            <a:ext cx="42347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/>
              <a:t>BACKGROUND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F987E6D-D8F3-C371-5CF7-7C377D1B37DC}"/>
              </a:ext>
            </a:extLst>
          </p:cNvPr>
          <p:cNvGrpSpPr/>
          <p:nvPr/>
        </p:nvGrpSpPr>
        <p:grpSpPr>
          <a:xfrm>
            <a:off x="26011979" y="20919549"/>
            <a:ext cx="24776955" cy="993600"/>
            <a:chOff x="36226143" y="28775025"/>
            <a:chExt cx="14509750" cy="812800"/>
          </a:xfrm>
          <a:solidFill>
            <a:srgbClr val="A6CFCF"/>
          </a:solidFill>
        </p:grpSpPr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6E0E454D-A855-59D6-8867-3B964B61BF0F}"/>
                </a:ext>
              </a:extLst>
            </p:cNvPr>
            <p:cNvSpPr/>
            <p:nvPr/>
          </p:nvSpPr>
          <p:spPr>
            <a:xfrm>
              <a:off x="36226143" y="28775025"/>
              <a:ext cx="14509750" cy="8128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tx1"/>
                </a:solidFill>
              </a:endParaRPr>
            </a:p>
          </p:txBody>
        </p:sp>
        <p:sp>
          <p:nvSpPr>
            <p:cNvPr id="3091" name="TextBox 311">
              <a:extLst>
                <a:ext uri="{FF2B5EF4-FFF2-40B4-BE49-F238E27FC236}">
                  <a16:creationId xmlns:a16="http://schemas.microsoft.com/office/drawing/2014/main" id="{BF58AFF0-46FE-E1E2-09F8-370C7EAEBE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26143" y="28832504"/>
              <a:ext cx="5885743" cy="75532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/>
                <a:t>CONCLUSION</a:t>
              </a:r>
            </a:p>
          </p:txBody>
        </p:sp>
      </p:grpSp>
      <p:pic>
        <p:nvPicPr>
          <p:cNvPr id="3104" name="Picture 32">
            <a:extLst>
              <a:ext uri="{FF2B5EF4-FFF2-40B4-BE49-F238E27FC236}">
                <a16:creationId xmlns:a16="http://schemas.microsoft.com/office/drawing/2014/main" id="{66FB5CB4-C775-1DBD-959A-748B3E51B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30118937"/>
            <a:ext cx="4214813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883FB8D-80A4-097B-1B44-BE29909CBD7F}"/>
              </a:ext>
            </a:extLst>
          </p:cNvPr>
          <p:cNvSpPr/>
          <p:nvPr/>
        </p:nvSpPr>
        <p:spPr>
          <a:xfrm>
            <a:off x="26056057" y="5964238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58A2357-5B57-E6D6-3100-0729A03342E1}"/>
              </a:ext>
            </a:extLst>
          </p:cNvPr>
          <p:cNvSpPr/>
          <p:nvPr/>
        </p:nvSpPr>
        <p:spPr>
          <a:xfrm>
            <a:off x="220568" y="18631688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tx1"/>
                </a:solidFill>
              </a:rPr>
              <a:t>METHODS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392BF42-3DFA-CAC5-A566-7B9F3C7AD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7260" y="-3399550"/>
            <a:ext cx="22579229" cy="1270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7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4CC6B-213F-F766-F587-5FFDC1206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FEB6FD-3701-1340-2CC2-DB18862C11A4}"/>
              </a:ext>
            </a:extLst>
          </p:cNvPr>
          <p:cNvSpPr/>
          <p:nvPr/>
        </p:nvSpPr>
        <p:spPr>
          <a:xfrm>
            <a:off x="0" y="0"/>
            <a:ext cx="51206400" cy="5683254"/>
          </a:xfrm>
          <a:prstGeom prst="rect">
            <a:avLst/>
          </a:prstGeom>
          <a:solidFill>
            <a:srgbClr val="284267"/>
          </a:solidFill>
          <a:ln>
            <a:solidFill>
              <a:srgbClr val="26416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08F91FB9-CE19-756A-28A1-5FEEF77EEACB}"/>
              </a:ext>
            </a:extLst>
          </p:cNvPr>
          <p:cNvSpPr txBox="1">
            <a:spLocks/>
          </p:cNvSpPr>
          <p:nvPr/>
        </p:nvSpPr>
        <p:spPr bwMode="auto">
          <a:xfrm>
            <a:off x="604818" y="1651116"/>
            <a:ext cx="371030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8800" b="1" dirty="0">
                <a:solidFill>
                  <a:srgbClr val="A6CFCF"/>
                </a:solidFill>
              </a:rPr>
              <a:t>Main Title</a:t>
            </a:r>
          </a:p>
        </p:txBody>
      </p:sp>
      <p:sp>
        <p:nvSpPr>
          <p:cNvPr id="3076" name="Text Placeholder 4">
            <a:extLst>
              <a:ext uri="{FF2B5EF4-FFF2-40B4-BE49-F238E27FC236}">
                <a16:creationId xmlns:a16="http://schemas.microsoft.com/office/drawing/2014/main" id="{A0E186FC-E114-912E-9211-DB8AD2E5CE1B}"/>
              </a:ext>
            </a:extLst>
          </p:cNvPr>
          <p:cNvSpPr txBox="1">
            <a:spLocks/>
          </p:cNvSpPr>
          <p:nvPr/>
        </p:nvSpPr>
        <p:spPr bwMode="auto">
          <a:xfrm>
            <a:off x="334962" y="3015769"/>
            <a:ext cx="44772263" cy="12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709" tIns="240355" rIns="480709" bIns="240355" anchor="ctr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chemeClr val="bg1"/>
                </a:solidFill>
              </a:rPr>
              <a:t>Faculty/staff/improvement project team/researcher/author names</a:t>
            </a:r>
          </a:p>
        </p:txBody>
      </p:sp>
      <p:sp>
        <p:nvSpPr>
          <p:cNvPr id="3077" name="TextBox 8">
            <a:extLst>
              <a:ext uri="{FF2B5EF4-FFF2-40B4-BE49-F238E27FC236}">
                <a16:creationId xmlns:a16="http://schemas.microsoft.com/office/drawing/2014/main" id="{3BB16A6A-58D0-5333-5B30-846B63AB9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18" y="4375109"/>
            <a:ext cx="5120640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aseline="30000" dirty="0">
                <a:solidFill>
                  <a:schemeClr val="bg1"/>
                </a:solidFill>
              </a:rPr>
              <a:t>1</a:t>
            </a:r>
            <a:r>
              <a:rPr lang="en-US" altLang="en-US" sz="3900" dirty="0">
                <a:solidFill>
                  <a:schemeClr val="bg1"/>
                </a:solidFill>
              </a:rPr>
              <a:t> Hospital, Location</a:t>
            </a:r>
          </a:p>
          <a:p>
            <a:pPr eaLnBrk="1" hangingPunct="1"/>
            <a:endParaRPr lang="en-US" altLang="en-US" sz="36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E2489F-87BA-6BB5-01A7-507842B5A459}"/>
              </a:ext>
            </a:extLst>
          </p:cNvPr>
          <p:cNvGrpSpPr/>
          <p:nvPr/>
        </p:nvGrpSpPr>
        <p:grpSpPr>
          <a:xfrm>
            <a:off x="319393" y="11918801"/>
            <a:ext cx="24688801" cy="923329"/>
            <a:chOff x="749117" y="12249300"/>
            <a:chExt cx="18195209" cy="559976"/>
          </a:xfrm>
          <a:solidFill>
            <a:srgbClr val="28426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FD42E09-93CA-F218-3ABD-B645F1883AEF}"/>
                </a:ext>
              </a:extLst>
            </p:cNvPr>
            <p:cNvSpPr/>
            <p:nvPr/>
          </p:nvSpPr>
          <p:spPr>
            <a:xfrm>
              <a:off x="749117" y="12268936"/>
              <a:ext cx="18195209" cy="499105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3081" name="TextBox 15">
              <a:extLst>
                <a:ext uri="{FF2B5EF4-FFF2-40B4-BE49-F238E27FC236}">
                  <a16:creationId xmlns:a16="http://schemas.microsoft.com/office/drawing/2014/main" id="{B9E8EB23-9892-BF69-DEDC-3300765ED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9150" y="12249300"/>
              <a:ext cx="2577829" cy="55997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OBJECTIVES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5139961-7B30-A66C-89B7-4B666907DC1F}"/>
              </a:ext>
            </a:extLst>
          </p:cNvPr>
          <p:cNvSpPr/>
          <p:nvPr/>
        </p:nvSpPr>
        <p:spPr>
          <a:xfrm>
            <a:off x="319394" y="5871914"/>
            <a:ext cx="24688800" cy="822960"/>
          </a:xfrm>
          <a:prstGeom prst="rect">
            <a:avLst/>
          </a:prstGeom>
          <a:solidFill>
            <a:srgbClr val="28426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083" name="TextBox 19">
            <a:extLst>
              <a:ext uri="{FF2B5EF4-FFF2-40B4-BE49-F238E27FC236}">
                <a16:creationId xmlns:a16="http://schemas.microsoft.com/office/drawing/2014/main" id="{0E236275-CB8D-4E9C-7E0F-10649A4BD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22" y="5801208"/>
            <a:ext cx="42347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>
                <a:solidFill>
                  <a:schemeClr val="bg1"/>
                </a:solidFill>
              </a:rPr>
              <a:t>BACKGROUND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82F1605-C366-755A-B06D-3495EBD36591}"/>
              </a:ext>
            </a:extLst>
          </p:cNvPr>
          <p:cNvGrpSpPr/>
          <p:nvPr/>
        </p:nvGrpSpPr>
        <p:grpSpPr>
          <a:xfrm>
            <a:off x="26011979" y="20919549"/>
            <a:ext cx="24776955" cy="993600"/>
            <a:chOff x="36226143" y="28775025"/>
            <a:chExt cx="14509750" cy="812800"/>
          </a:xfrm>
          <a:solidFill>
            <a:srgbClr val="284267"/>
          </a:solidFill>
        </p:grpSpPr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521B4136-50D6-E152-28E9-83607C2F81A7}"/>
                </a:ext>
              </a:extLst>
            </p:cNvPr>
            <p:cNvSpPr/>
            <p:nvPr/>
          </p:nvSpPr>
          <p:spPr>
            <a:xfrm>
              <a:off x="36226143" y="28775025"/>
              <a:ext cx="14509750" cy="81280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3091" name="TextBox 311">
              <a:extLst>
                <a:ext uri="{FF2B5EF4-FFF2-40B4-BE49-F238E27FC236}">
                  <a16:creationId xmlns:a16="http://schemas.microsoft.com/office/drawing/2014/main" id="{64D9E41E-6FCF-AECA-B1B9-CDA291D3C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26143" y="28832504"/>
              <a:ext cx="5885743" cy="7553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  <p:pic>
        <p:nvPicPr>
          <p:cNvPr id="3104" name="Picture 32">
            <a:extLst>
              <a:ext uri="{FF2B5EF4-FFF2-40B4-BE49-F238E27FC236}">
                <a16:creationId xmlns:a16="http://schemas.microsoft.com/office/drawing/2014/main" id="{1362149C-547A-D3A4-9B09-7ED82EC5C5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30118937"/>
            <a:ext cx="4214813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31752D80-57B9-8E21-E923-52DBDA05C1AC}"/>
              </a:ext>
            </a:extLst>
          </p:cNvPr>
          <p:cNvSpPr/>
          <p:nvPr/>
        </p:nvSpPr>
        <p:spPr>
          <a:xfrm>
            <a:off x="26056057" y="5964238"/>
            <a:ext cx="24688800" cy="822960"/>
          </a:xfrm>
          <a:prstGeom prst="rect">
            <a:avLst/>
          </a:prstGeom>
          <a:solidFill>
            <a:srgbClr val="28426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1"/>
                </a:solidFill>
              </a:rPr>
              <a:t>ANALYZE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02706C6-73C2-9424-63DD-DD9A33EB14EA}"/>
              </a:ext>
            </a:extLst>
          </p:cNvPr>
          <p:cNvSpPr/>
          <p:nvPr/>
        </p:nvSpPr>
        <p:spPr>
          <a:xfrm>
            <a:off x="220568" y="18631688"/>
            <a:ext cx="24688800" cy="822960"/>
          </a:xfrm>
          <a:prstGeom prst="rect">
            <a:avLst/>
          </a:prstGeom>
          <a:solidFill>
            <a:srgbClr val="28426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341303-08EF-6026-6942-FAD5562689E4}"/>
              </a:ext>
            </a:extLst>
          </p:cNvPr>
          <p:cNvSpPr/>
          <p:nvPr/>
        </p:nvSpPr>
        <p:spPr>
          <a:xfrm>
            <a:off x="25995027" y="6968794"/>
            <a:ext cx="24530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8B84EA-2436-7FF8-939D-A5BEB2F97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17473" y="-3767569"/>
            <a:ext cx="23741608" cy="1335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957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D1B99-F0EE-5377-DE1C-E1FF8176A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F7E9D6-D190-9239-A10C-2074B76A424D}"/>
              </a:ext>
            </a:extLst>
          </p:cNvPr>
          <p:cNvSpPr/>
          <p:nvPr/>
        </p:nvSpPr>
        <p:spPr>
          <a:xfrm>
            <a:off x="0" y="0"/>
            <a:ext cx="51206400" cy="5683254"/>
          </a:xfrm>
          <a:prstGeom prst="rect">
            <a:avLst/>
          </a:prstGeom>
          <a:solidFill>
            <a:srgbClr val="347288"/>
          </a:solidFill>
          <a:ln>
            <a:solidFill>
              <a:srgbClr val="26416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CE85BAD6-706E-46F0-F5E3-D10D1B578F61}"/>
              </a:ext>
            </a:extLst>
          </p:cNvPr>
          <p:cNvSpPr txBox="1">
            <a:spLocks/>
          </p:cNvSpPr>
          <p:nvPr/>
        </p:nvSpPr>
        <p:spPr bwMode="auto">
          <a:xfrm>
            <a:off x="604818" y="1651116"/>
            <a:ext cx="371030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8800" b="1" dirty="0">
                <a:solidFill>
                  <a:srgbClr val="A6CFCF"/>
                </a:solidFill>
              </a:rPr>
              <a:t>Main Title</a:t>
            </a:r>
          </a:p>
        </p:txBody>
      </p:sp>
      <p:sp>
        <p:nvSpPr>
          <p:cNvPr id="3076" name="Text Placeholder 4">
            <a:extLst>
              <a:ext uri="{FF2B5EF4-FFF2-40B4-BE49-F238E27FC236}">
                <a16:creationId xmlns:a16="http://schemas.microsoft.com/office/drawing/2014/main" id="{1FD94A55-9895-6CC1-5F0F-42870B05E7E5}"/>
              </a:ext>
            </a:extLst>
          </p:cNvPr>
          <p:cNvSpPr txBox="1">
            <a:spLocks/>
          </p:cNvSpPr>
          <p:nvPr/>
        </p:nvSpPr>
        <p:spPr bwMode="auto">
          <a:xfrm>
            <a:off x="334962" y="3015769"/>
            <a:ext cx="44772263" cy="12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709" tIns="240355" rIns="480709" bIns="240355" anchor="ctr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chemeClr val="bg1"/>
                </a:solidFill>
              </a:rPr>
              <a:t>Faculty/staff/improvement project team/researcher/author names</a:t>
            </a:r>
          </a:p>
        </p:txBody>
      </p:sp>
      <p:sp>
        <p:nvSpPr>
          <p:cNvPr id="3077" name="TextBox 8">
            <a:extLst>
              <a:ext uri="{FF2B5EF4-FFF2-40B4-BE49-F238E27FC236}">
                <a16:creationId xmlns:a16="http://schemas.microsoft.com/office/drawing/2014/main" id="{22BA0326-4E53-B5D2-DF4B-0766CD666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18" y="4375109"/>
            <a:ext cx="5120640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aseline="30000" dirty="0">
                <a:solidFill>
                  <a:schemeClr val="bg1"/>
                </a:solidFill>
              </a:rPr>
              <a:t>1</a:t>
            </a:r>
            <a:r>
              <a:rPr lang="en-US" altLang="en-US" sz="3900" dirty="0">
                <a:solidFill>
                  <a:schemeClr val="bg1"/>
                </a:solidFill>
              </a:rPr>
              <a:t> Hospital, Location</a:t>
            </a:r>
          </a:p>
          <a:p>
            <a:pPr eaLnBrk="1" hangingPunct="1"/>
            <a:endParaRPr lang="en-US" altLang="en-US" sz="36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6823B0A-8F43-5211-EB81-F871F1B6246F}"/>
              </a:ext>
            </a:extLst>
          </p:cNvPr>
          <p:cNvGrpSpPr/>
          <p:nvPr/>
        </p:nvGrpSpPr>
        <p:grpSpPr>
          <a:xfrm>
            <a:off x="319393" y="11918801"/>
            <a:ext cx="24688801" cy="923329"/>
            <a:chOff x="749117" y="12249300"/>
            <a:chExt cx="18195209" cy="559976"/>
          </a:xfrm>
          <a:solidFill>
            <a:srgbClr val="347288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390C5BF-FCDB-45E0-5074-ABD25D9DBB47}"/>
                </a:ext>
              </a:extLst>
            </p:cNvPr>
            <p:cNvSpPr/>
            <p:nvPr/>
          </p:nvSpPr>
          <p:spPr>
            <a:xfrm>
              <a:off x="749117" y="12268936"/>
              <a:ext cx="18195209" cy="499105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/>
            </a:p>
          </p:txBody>
        </p:sp>
        <p:sp>
          <p:nvSpPr>
            <p:cNvPr id="3081" name="TextBox 15">
              <a:extLst>
                <a:ext uri="{FF2B5EF4-FFF2-40B4-BE49-F238E27FC236}">
                  <a16:creationId xmlns:a16="http://schemas.microsoft.com/office/drawing/2014/main" id="{EF36CEB2-82C1-7346-77C5-8B1AA1F2A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9150" y="12249300"/>
              <a:ext cx="2577829" cy="55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OBJECTIVES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DD9EDDD6-62DA-8A20-E07D-D8FB5B8B4076}"/>
              </a:ext>
            </a:extLst>
          </p:cNvPr>
          <p:cNvSpPr/>
          <p:nvPr/>
        </p:nvSpPr>
        <p:spPr>
          <a:xfrm>
            <a:off x="319394" y="5871914"/>
            <a:ext cx="24688800" cy="822960"/>
          </a:xfrm>
          <a:prstGeom prst="rect">
            <a:avLst/>
          </a:prstGeom>
          <a:solidFill>
            <a:srgbClr val="347288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/>
          </a:p>
        </p:txBody>
      </p:sp>
      <p:sp>
        <p:nvSpPr>
          <p:cNvPr id="3083" name="TextBox 19">
            <a:extLst>
              <a:ext uri="{FF2B5EF4-FFF2-40B4-BE49-F238E27FC236}">
                <a16:creationId xmlns:a16="http://schemas.microsoft.com/office/drawing/2014/main" id="{184D3B05-EE63-3F62-AD9E-808DD6525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22" y="5801208"/>
            <a:ext cx="42347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>
                <a:solidFill>
                  <a:schemeClr val="bg1"/>
                </a:solidFill>
              </a:rPr>
              <a:t>BACKGROUND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9E0F17-8F7C-07F2-ECBC-CB9B54754F6A}"/>
              </a:ext>
            </a:extLst>
          </p:cNvPr>
          <p:cNvGrpSpPr/>
          <p:nvPr/>
        </p:nvGrpSpPr>
        <p:grpSpPr>
          <a:xfrm>
            <a:off x="26011979" y="20919549"/>
            <a:ext cx="24776955" cy="993600"/>
            <a:chOff x="36226143" y="28775025"/>
            <a:chExt cx="14509750" cy="812800"/>
          </a:xfrm>
          <a:solidFill>
            <a:srgbClr val="347288"/>
          </a:solidFill>
        </p:grpSpPr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2CD857AE-5630-CD82-DF2F-9171A20172C9}"/>
                </a:ext>
              </a:extLst>
            </p:cNvPr>
            <p:cNvSpPr/>
            <p:nvPr/>
          </p:nvSpPr>
          <p:spPr>
            <a:xfrm>
              <a:off x="36226143" y="28775025"/>
              <a:ext cx="14509750" cy="81280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/>
            </a:p>
          </p:txBody>
        </p:sp>
        <p:sp>
          <p:nvSpPr>
            <p:cNvPr id="3091" name="TextBox 311">
              <a:extLst>
                <a:ext uri="{FF2B5EF4-FFF2-40B4-BE49-F238E27FC236}">
                  <a16:creationId xmlns:a16="http://schemas.microsoft.com/office/drawing/2014/main" id="{34E10EB1-DB44-C296-E0FA-C99EE1165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26143" y="28832504"/>
              <a:ext cx="5885743" cy="7553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  <p:pic>
        <p:nvPicPr>
          <p:cNvPr id="3104" name="Picture 32">
            <a:extLst>
              <a:ext uri="{FF2B5EF4-FFF2-40B4-BE49-F238E27FC236}">
                <a16:creationId xmlns:a16="http://schemas.microsoft.com/office/drawing/2014/main" id="{5DFD0F77-DF09-0782-7A56-D5F46C7F9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30118937"/>
            <a:ext cx="4214813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815FAD1A-A5FC-83C2-7FDF-048DEA831BCA}"/>
              </a:ext>
            </a:extLst>
          </p:cNvPr>
          <p:cNvSpPr/>
          <p:nvPr/>
        </p:nvSpPr>
        <p:spPr>
          <a:xfrm>
            <a:off x="26056057" y="5964238"/>
            <a:ext cx="24688800" cy="822960"/>
          </a:xfrm>
          <a:prstGeom prst="rect">
            <a:avLst/>
          </a:prstGeom>
          <a:solidFill>
            <a:srgbClr val="347288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/>
              <a:t>RESULTS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A460F2B-ED5A-0A56-6FFE-EB1CC55686B3}"/>
              </a:ext>
            </a:extLst>
          </p:cNvPr>
          <p:cNvSpPr/>
          <p:nvPr/>
        </p:nvSpPr>
        <p:spPr>
          <a:xfrm>
            <a:off x="220568" y="18631688"/>
            <a:ext cx="24688800" cy="822960"/>
          </a:xfrm>
          <a:prstGeom prst="rect">
            <a:avLst/>
          </a:prstGeom>
          <a:solidFill>
            <a:srgbClr val="347288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/>
              <a:t>METHODS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9C0CDFA-9367-6F75-D8D6-01C4C5FF0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17473" y="-3767569"/>
            <a:ext cx="23741608" cy="1335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8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451F9-7B94-4722-4379-0FD3A209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Improvement TEMPLATES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CC9B9-08E2-83DF-A1D2-7ADEE915C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Additional</a:t>
            </a:r>
          </a:p>
        </p:txBody>
      </p:sp>
    </p:spTree>
    <p:extLst>
      <p:ext uri="{BB962C8B-B14F-4D97-AF65-F5344CB8AC3E}">
        <p14:creationId xmlns:p14="http://schemas.microsoft.com/office/powerpoint/2010/main" val="152425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1206400" cy="5683254"/>
          </a:xfrm>
          <a:prstGeom prst="rect">
            <a:avLst/>
          </a:prstGeom>
          <a:solidFill>
            <a:srgbClr val="A6CFCF"/>
          </a:solidFill>
          <a:ln>
            <a:solidFill>
              <a:srgbClr val="26416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604818" y="1651116"/>
            <a:ext cx="371030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8800" b="1" dirty="0">
                <a:solidFill>
                  <a:schemeClr val="tx2"/>
                </a:solidFill>
              </a:rPr>
              <a:t>Main Title</a:t>
            </a:r>
          </a:p>
        </p:txBody>
      </p:sp>
      <p:sp>
        <p:nvSpPr>
          <p:cNvPr id="3076" name="Text Placeholder 4"/>
          <p:cNvSpPr txBox="1">
            <a:spLocks/>
          </p:cNvSpPr>
          <p:nvPr/>
        </p:nvSpPr>
        <p:spPr bwMode="auto">
          <a:xfrm>
            <a:off x="334962" y="3015769"/>
            <a:ext cx="44772263" cy="12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709" tIns="240355" rIns="480709" bIns="240355" anchor="ctr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800" dirty="0"/>
              <a:t>Faculty/staff/improvement project team/researcher/author names</a:t>
            </a:r>
          </a:p>
        </p:txBody>
      </p:sp>
      <p:sp>
        <p:nvSpPr>
          <p:cNvPr id="3077" name="TextBox 8"/>
          <p:cNvSpPr txBox="1">
            <a:spLocks noChangeArrowheads="1"/>
          </p:cNvSpPr>
          <p:nvPr/>
        </p:nvSpPr>
        <p:spPr bwMode="auto">
          <a:xfrm>
            <a:off x="604818" y="4375109"/>
            <a:ext cx="5120640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aseline="30000" dirty="0"/>
              <a:t>1</a:t>
            </a:r>
            <a:r>
              <a:rPr lang="en-US" altLang="en-US" sz="3900" dirty="0"/>
              <a:t> Hospital, Location</a:t>
            </a:r>
          </a:p>
          <a:p>
            <a:pPr eaLnBrk="1" hangingPunct="1"/>
            <a:endParaRPr lang="en-US" altLang="en-US" sz="3600" dirty="0"/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217204" y="6897043"/>
            <a:ext cx="2450255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background information on your project /evidence based published data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Define your Problem statement (burning platform) 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Describe what you are trying to fix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What is the current status /outcome /process that is a quality and safety concern that you would like to address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national benchmarks if available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How does the project align with the unit/department/hospital's strategic priorities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Include how the project demonstrates family centered care and/or includes evidence of listening to the voice of front line staff</a:t>
            </a:r>
            <a:endParaRPr lang="en-US" sz="1200" dirty="0"/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393" y="11951178"/>
            <a:ext cx="24688801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081" name="TextBox 15"/>
          <p:cNvSpPr txBox="1">
            <a:spLocks noChangeArrowheads="1"/>
          </p:cNvSpPr>
          <p:nvPr/>
        </p:nvSpPr>
        <p:spPr bwMode="auto">
          <a:xfrm>
            <a:off x="414420" y="11918801"/>
            <a:ext cx="4413068" cy="92332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/>
              <a:t>Objective/Goal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9394" y="5871914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083" name="TextBox 19"/>
          <p:cNvSpPr txBox="1">
            <a:spLocks noChangeArrowheads="1"/>
          </p:cNvSpPr>
          <p:nvPr/>
        </p:nvSpPr>
        <p:spPr bwMode="auto">
          <a:xfrm>
            <a:off x="414422" y="5801208"/>
            <a:ext cx="57009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/>
              <a:t>Define: Background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2015" y="14925132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085" name="TextBox 22"/>
          <p:cNvSpPr txBox="1">
            <a:spLocks noChangeArrowheads="1"/>
          </p:cNvSpPr>
          <p:nvPr/>
        </p:nvSpPr>
        <p:spPr bwMode="auto">
          <a:xfrm>
            <a:off x="426475" y="14853371"/>
            <a:ext cx="596170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/>
              <a:t>Scope</a:t>
            </a:r>
          </a:p>
        </p:txBody>
      </p:sp>
      <p:sp>
        <p:nvSpPr>
          <p:cNvPr id="25" name="Text Placeholder 9"/>
          <p:cNvSpPr>
            <a:spLocks noGrp="1"/>
          </p:cNvSpPr>
          <p:nvPr/>
        </p:nvSpPr>
        <p:spPr>
          <a:xfrm>
            <a:off x="217204" y="15804972"/>
            <a:ext cx="24678422" cy="3095340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Inclusion and exclusion criteria</a:t>
            </a:r>
          </a:p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Location of the project</a:t>
            </a:r>
          </a:p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Define boundaries of the project</a:t>
            </a:r>
          </a:p>
          <a:p>
            <a:pPr fontAlgn="auto">
              <a:spcAft>
                <a:spcPts val="0"/>
              </a:spcAft>
              <a:defRPr/>
            </a:pPr>
            <a:endParaRPr lang="en-US" sz="4000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995027" y="11295732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088" name="TextBox 31"/>
          <p:cNvSpPr txBox="1">
            <a:spLocks noChangeArrowheads="1"/>
          </p:cNvSpPr>
          <p:nvPr/>
        </p:nvSpPr>
        <p:spPr bwMode="auto">
          <a:xfrm>
            <a:off x="26283465" y="11282493"/>
            <a:ext cx="3618977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/>
              <a:t>Improve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011979" y="20919549"/>
            <a:ext cx="24776955" cy="993600"/>
            <a:chOff x="36226143" y="28775025"/>
            <a:chExt cx="14509750" cy="812800"/>
          </a:xfrm>
          <a:solidFill>
            <a:srgbClr val="A6CFCF"/>
          </a:solidFill>
        </p:grpSpPr>
        <p:sp>
          <p:nvSpPr>
            <p:cNvPr id="311" name="Rectangle 310"/>
            <p:cNvSpPr/>
            <p:nvPr/>
          </p:nvSpPr>
          <p:spPr>
            <a:xfrm>
              <a:off x="36226143" y="28775025"/>
              <a:ext cx="14509750" cy="8128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tx1"/>
                </a:solidFill>
              </a:endParaRPr>
            </a:p>
          </p:txBody>
        </p:sp>
        <p:sp>
          <p:nvSpPr>
            <p:cNvPr id="3091" name="TextBox 311"/>
            <p:cNvSpPr txBox="1">
              <a:spLocks noChangeArrowheads="1"/>
            </p:cNvSpPr>
            <p:nvPr/>
          </p:nvSpPr>
          <p:spPr bwMode="auto">
            <a:xfrm>
              <a:off x="36226143" y="28832504"/>
              <a:ext cx="5885743" cy="75532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/>
                <a:t>Control (Sustainability Plan)</a:t>
              </a:r>
            </a:p>
          </p:txBody>
        </p:sp>
      </p:grpSp>
      <p:sp>
        <p:nvSpPr>
          <p:cNvPr id="313" name="Text Placeholder 20"/>
          <p:cNvSpPr>
            <a:spLocks noGrp="1"/>
          </p:cNvSpPr>
          <p:nvPr/>
        </p:nvSpPr>
        <p:spPr>
          <a:xfrm>
            <a:off x="25833055" y="21913151"/>
            <a:ext cx="24850772" cy="297222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Plan to sustain the improvement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Types of monitoring to be used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Include if efforts were made to transfer and spread this improvement to other areas of the hospital and/or beyond the hospital </a:t>
            </a:r>
          </a:p>
        </p:txBody>
      </p:sp>
      <p:pic>
        <p:nvPicPr>
          <p:cNvPr id="3104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30118937"/>
            <a:ext cx="4214813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26056057" y="5964238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tx1"/>
                </a:solidFill>
              </a:rPr>
              <a:t>Analyze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20568" y="18631688"/>
            <a:ext cx="24688800" cy="822960"/>
          </a:xfrm>
          <a:prstGeom prst="rect">
            <a:avLst/>
          </a:prstGeom>
          <a:solidFill>
            <a:srgbClr val="A6CF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tx1"/>
                </a:solidFill>
              </a:rPr>
              <a:t>Measure</a:t>
            </a:r>
          </a:p>
        </p:txBody>
      </p:sp>
      <p:sp>
        <p:nvSpPr>
          <p:cNvPr id="9" name="Rectangle 8"/>
          <p:cNvSpPr/>
          <p:nvPr/>
        </p:nvSpPr>
        <p:spPr>
          <a:xfrm>
            <a:off x="25995027" y="6968794"/>
            <a:ext cx="24530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Identify root causes further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Results of  PDSA (Plan/Do/Study/Act) cycles or small tests of change over a minimum of 6 months consistently show significant improvement or change.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PDSA cycle results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Include Key Driver Diagram (KDD), Parieto chart, Five Why’s, Fishbone (Cause &amp; Effect) Diagram, etc.  if applicable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Any additional data </a:t>
            </a:r>
          </a:p>
        </p:txBody>
      </p:sp>
      <p:sp>
        <p:nvSpPr>
          <p:cNvPr id="41" name="TextBox 332"/>
          <p:cNvSpPr txBox="1">
            <a:spLocks noChangeArrowheads="1"/>
          </p:cNvSpPr>
          <p:nvPr/>
        </p:nvSpPr>
        <p:spPr bwMode="auto">
          <a:xfrm>
            <a:off x="430233" y="19569641"/>
            <a:ext cx="24400363" cy="871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97401"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Key measures were established in advance that accurately measure the impact of changes as implemented. 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Outline the following outcomes: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Outcome Measures : Are related to patient outcomes (primary and secondary)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Process Measures: Are process or steps of a system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Balancing Measures: Are factors which changes in one part influences the other factors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Identify the changes that is needed by evaluating the baseline data or baseline process </a:t>
            </a:r>
          </a:p>
          <a:p>
            <a:pPr defTabSz="997401"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    (process mapping) and plan that change)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Provide baseline data here</a:t>
            </a: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Provide process mapping here if applicable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167654" y="12307351"/>
            <a:ext cx="245304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Results of tests the change using PDSA cycles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Link the results to tests of change/ PDSA cycles and interventions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annotated run or control  charts showing results with each test of change or PDSA cycle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Other interventions or next steps?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860" y="12954361"/>
            <a:ext cx="25603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State your project goal as SMART goal:</a:t>
            </a:r>
          </a:p>
          <a:p>
            <a:pPr defTabSz="997401">
              <a:defRPr/>
            </a:pP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           S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specific,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M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measurable,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A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Attainable, 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R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relevant and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T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; Timely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Improve problem from baseline to target by target data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F7B4783-6F24-4EF6-B65B-2D3D1C28EF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7260" y="-3399550"/>
            <a:ext cx="22579229" cy="1270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8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1206400" cy="5683254"/>
          </a:xfrm>
          <a:prstGeom prst="rect">
            <a:avLst/>
          </a:prstGeom>
          <a:solidFill>
            <a:srgbClr val="284267"/>
          </a:solidFill>
          <a:ln>
            <a:solidFill>
              <a:srgbClr val="26416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604818" y="1651116"/>
            <a:ext cx="371030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8800" b="1" dirty="0">
                <a:solidFill>
                  <a:srgbClr val="A6CFCF"/>
                </a:solidFill>
              </a:rPr>
              <a:t>Main Title</a:t>
            </a:r>
          </a:p>
        </p:txBody>
      </p:sp>
      <p:sp>
        <p:nvSpPr>
          <p:cNvPr id="3076" name="Text Placeholder 4"/>
          <p:cNvSpPr txBox="1">
            <a:spLocks/>
          </p:cNvSpPr>
          <p:nvPr/>
        </p:nvSpPr>
        <p:spPr bwMode="auto">
          <a:xfrm>
            <a:off x="334962" y="3015769"/>
            <a:ext cx="44772263" cy="12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709" tIns="240355" rIns="480709" bIns="240355" anchor="ctr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chemeClr val="bg1"/>
                </a:solidFill>
              </a:rPr>
              <a:t>Faculty/staff/improvement project team/researcher/author names</a:t>
            </a:r>
          </a:p>
        </p:txBody>
      </p:sp>
      <p:sp>
        <p:nvSpPr>
          <p:cNvPr id="3077" name="TextBox 8"/>
          <p:cNvSpPr txBox="1">
            <a:spLocks noChangeArrowheads="1"/>
          </p:cNvSpPr>
          <p:nvPr/>
        </p:nvSpPr>
        <p:spPr bwMode="auto">
          <a:xfrm>
            <a:off x="604818" y="4375109"/>
            <a:ext cx="5120640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aseline="30000" dirty="0">
                <a:solidFill>
                  <a:schemeClr val="bg1"/>
                </a:solidFill>
              </a:rPr>
              <a:t>1</a:t>
            </a:r>
            <a:r>
              <a:rPr lang="en-US" altLang="en-US" sz="3900" dirty="0">
                <a:solidFill>
                  <a:schemeClr val="bg1"/>
                </a:solidFill>
              </a:rPr>
              <a:t> Hospital, Location</a:t>
            </a:r>
          </a:p>
          <a:p>
            <a:pPr eaLnBrk="1" hangingPunct="1"/>
            <a:endParaRPr lang="en-US" altLang="en-US" sz="3600" dirty="0"/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217204" y="6897043"/>
            <a:ext cx="2450255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background information on your project /evidence based published data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Define your Problem statement (burning platform) 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Describe what you are trying to fix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What is the current status /outcome /process that is a quality and safety concern that you would like to address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national benchmarks if available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How does the project align with the unit/department/hospital's strategic priorities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Include how the project demonstrates family centered care and/or includes evidence of listening to the voice of front line staff</a:t>
            </a:r>
            <a:endParaRPr lang="en-US" sz="1200" dirty="0"/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19393" y="11918801"/>
            <a:ext cx="24688801" cy="923329"/>
            <a:chOff x="749117" y="12249300"/>
            <a:chExt cx="18195209" cy="559976"/>
          </a:xfrm>
          <a:solidFill>
            <a:srgbClr val="284267"/>
          </a:solidFill>
        </p:grpSpPr>
        <p:sp>
          <p:nvSpPr>
            <p:cNvPr id="15" name="Rectangle 14"/>
            <p:cNvSpPr/>
            <p:nvPr/>
          </p:nvSpPr>
          <p:spPr>
            <a:xfrm>
              <a:off x="749117" y="12268936"/>
              <a:ext cx="18195209" cy="499105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3081" name="TextBox 15"/>
            <p:cNvSpPr txBox="1">
              <a:spLocks noChangeArrowheads="1"/>
            </p:cNvSpPr>
            <p:nvPr/>
          </p:nvSpPr>
          <p:spPr bwMode="auto">
            <a:xfrm>
              <a:off x="819150" y="12249300"/>
              <a:ext cx="3252353" cy="55997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Objective/Goal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319394" y="5871914"/>
            <a:ext cx="24688800" cy="822960"/>
          </a:xfrm>
          <a:prstGeom prst="rect">
            <a:avLst/>
          </a:prstGeom>
          <a:solidFill>
            <a:srgbClr val="28426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083" name="TextBox 19"/>
          <p:cNvSpPr txBox="1">
            <a:spLocks noChangeArrowheads="1"/>
          </p:cNvSpPr>
          <p:nvPr/>
        </p:nvSpPr>
        <p:spPr bwMode="auto">
          <a:xfrm>
            <a:off x="414422" y="5801208"/>
            <a:ext cx="57009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>
                <a:solidFill>
                  <a:schemeClr val="bg1"/>
                </a:solidFill>
              </a:rPr>
              <a:t>Define: Background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2015" y="14853371"/>
            <a:ext cx="24688800" cy="923330"/>
            <a:chOff x="660399" y="17545012"/>
            <a:chExt cx="18275546" cy="1035941"/>
          </a:xfrm>
          <a:solidFill>
            <a:srgbClr val="284267"/>
          </a:solidFill>
        </p:grpSpPr>
        <p:sp>
          <p:nvSpPr>
            <p:cNvPr id="22" name="Rectangle 21"/>
            <p:cNvSpPr/>
            <p:nvPr/>
          </p:nvSpPr>
          <p:spPr>
            <a:xfrm>
              <a:off x="660399" y="17625525"/>
              <a:ext cx="18275546" cy="92333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3085" name="TextBox 22"/>
            <p:cNvSpPr txBox="1">
              <a:spLocks noChangeArrowheads="1"/>
            </p:cNvSpPr>
            <p:nvPr/>
          </p:nvSpPr>
          <p:spPr bwMode="auto">
            <a:xfrm>
              <a:off x="819150" y="17545012"/>
              <a:ext cx="4413068" cy="103594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Scope</a:t>
              </a:r>
            </a:p>
          </p:txBody>
        </p:sp>
      </p:grpSp>
      <p:sp>
        <p:nvSpPr>
          <p:cNvPr id="25" name="Text Placeholder 9"/>
          <p:cNvSpPr>
            <a:spLocks noGrp="1"/>
          </p:cNvSpPr>
          <p:nvPr/>
        </p:nvSpPr>
        <p:spPr>
          <a:xfrm>
            <a:off x="217204" y="15804972"/>
            <a:ext cx="24678422" cy="3095340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Inclusion and exclusion criteria</a:t>
            </a:r>
          </a:p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Location of the project</a:t>
            </a:r>
          </a:p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Define boundaries of the project</a:t>
            </a:r>
          </a:p>
          <a:p>
            <a:pPr fontAlgn="auto">
              <a:spcAft>
                <a:spcPts val="0"/>
              </a:spcAft>
              <a:defRPr/>
            </a:pPr>
            <a:endParaRPr lang="en-US" sz="4000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995027" y="11282493"/>
            <a:ext cx="24688800" cy="923330"/>
            <a:chOff x="21978612" y="6641344"/>
            <a:chExt cx="28300494" cy="923330"/>
          </a:xfrm>
          <a:solidFill>
            <a:srgbClr val="284267"/>
          </a:solidFill>
        </p:grpSpPr>
        <p:sp>
          <p:nvSpPr>
            <p:cNvPr id="31" name="Rectangle 30"/>
            <p:cNvSpPr/>
            <p:nvPr/>
          </p:nvSpPr>
          <p:spPr>
            <a:xfrm>
              <a:off x="21978612" y="6654583"/>
              <a:ext cx="28300494" cy="82296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3088" name="TextBox 31"/>
            <p:cNvSpPr txBox="1">
              <a:spLocks noChangeArrowheads="1"/>
            </p:cNvSpPr>
            <p:nvPr/>
          </p:nvSpPr>
          <p:spPr bwMode="auto">
            <a:xfrm>
              <a:off x="22309245" y="6641344"/>
              <a:ext cx="4148393" cy="92333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Improve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6011979" y="20919549"/>
            <a:ext cx="24776955" cy="993600"/>
            <a:chOff x="36226143" y="28775025"/>
            <a:chExt cx="14509750" cy="812800"/>
          </a:xfrm>
          <a:solidFill>
            <a:srgbClr val="284267"/>
          </a:solidFill>
        </p:grpSpPr>
        <p:sp>
          <p:nvSpPr>
            <p:cNvPr id="311" name="Rectangle 310"/>
            <p:cNvSpPr/>
            <p:nvPr/>
          </p:nvSpPr>
          <p:spPr>
            <a:xfrm>
              <a:off x="36226143" y="28775025"/>
              <a:ext cx="14509750" cy="81280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>
                <a:solidFill>
                  <a:schemeClr val="bg1"/>
                </a:solidFill>
              </a:endParaRPr>
            </a:p>
          </p:txBody>
        </p:sp>
        <p:sp>
          <p:nvSpPr>
            <p:cNvPr id="3091" name="TextBox 311"/>
            <p:cNvSpPr txBox="1">
              <a:spLocks noChangeArrowheads="1"/>
            </p:cNvSpPr>
            <p:nvPr/>
          </p:nvSpPr>
          <p:spPr bwMode="auto">
            <a:xfrm>
              <a:off x="36226143" y="28832504"/>
              <a:ext cx="5885743" cy="7553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Control (Sustainability Plan)</a:t>
              </a:r>
            </a:p>
          </p:txBody>
        </p:sp>
      </p:grpSp>
      <p:sp>
        <p:nvSpPr>
          <p:cNvPr id="313" name="Text Placeholder 20"/>
          <p:cNvSpPr>
            <a:spLocks noGrp="1"/>
          </p:cNvSpPr>
          <p:nvPr/>
        </p:nvSpPr>
        <p:spPr>
          <a:xfrm>
            <a:off x="25833055" y="21913151"/>
            <a:ext cx="24850772" cy="297222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Plan to sustain the improvement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Types of monitoring to be used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Include if efforts were made to transfer and spread this improvement to other areas of the hospital and/or beyond the hospital </a:t>
            </a:r>
          </a:p>
        </p:txBody>
      </p:sp>
      <p:pic>
        <p:nvPicPr>
          <p:cNvPr id="3104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30118937"/>
            <a:ext cx="4214813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26056057" y="5964238"/>
            <a:ext cx="24688800" cy="822960"/>
          </a:xfrm>
          <a:prstGeom prst="rect">
            <a:avLst/>
          </a:prstGeom>
          <a:solidFill>
            <a:srgbClr val="28426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1"/>
                </a:solidFill>
              </a:rPr>
              <a:t>Analyze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20568" y="18631688"/>
            <a:ext cx="24688800" cy="822960"/>
          </a:xfrm>
          <a:prstGeom prst="rect">
            <a:avLst/>
          </a:prstGeom>
          <a:solidFill>
            <a:srgbClr val="28426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1"/>
                </a:solidFill>
              </a:rPr>
              <a:t>Measure</a:t>
            </a:r>
          </a:p>
        </p:txBody>
      </p:sp>
      <p:sp>
        <p:nvSpPr>
          <p:cNvPr id="9" name="Rectangle 8"/>
          <p:cNvSpPr/>
          <p:nvPr/>
        </p:nvSpPr>
        <p:spPr>
          <a:xfrm>
            <a:off x="25995027" y="6968794"/>
            <a:ext cx="24530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Identify root causes further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Results of  PDSA (Plan/Do/Study/Act) cycles or small tests of change over a minimum of 6 months consistently show significant improvement or change.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PDSA cycle results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Include Key Driver Diagram (KDD), Parieto chart, Five Why’s, Fishbone (Cause &amp; Effect) Diagram, etc.  if applicable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Any additional data </a:t>
            </a:r>
          </a:p>
        </p:txBody>
      </p:sp>
      <p:sp>
        <p:nvSpPr>
          <p:cNvPr id="41" name="TextBox 332"/>
          <p:cNvSpPr txBox="1">
            <a:spLocks noChangeArrowheads="1"/>
          </p:cNvSpPr>
          <p:nvPr/>
        </p:nvSpPr>
        <p:spPr bwMode="auto">
          <a:xfrm>
            <a:off x="430233" y="19569641"/>
            <a:ext cx="24400363" cy="871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97401"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Key measures were established in advance that accurately measure the impact of changes as implemented. 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Outline the following outcomes: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Outcome Measures : Are related to patient outcomes (primary and secondary)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Process Measures: Are process or steps of a system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Balancing Measures: Are factors which changes in one part influences the other factors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Identify the changes that is needed by evaluating the baseline data or baseline process </a:t>
            </a:r>
          </a:p>
          <a:p>
            <a:pPr defTabSz="997401"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    (process mapping) and plan that change)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Provide baseline data here</a:t>
            </a: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Provide process mapping here if applicable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167654" y="12307351"/>
            <a:ext cx="245304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Results of tests the change using PDSA cycles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Link the results to tests of change/ PDSA cycles and interventions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annotated run or control  charts showing results with each test of change or PDSA cycle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Other interventions or next steps?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860" y="12954361"/>
            <a:ext cx="25603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State your project goal as SMART goal:</a:t>
            </a:r>
          </a:p>
          <a:p>
            <a:pPr defTabSz="997401">
              <a:defRPr/>
            </a:pP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           S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specific,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M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measurable,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A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Attainable, 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R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relevant and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T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; Timely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Improve problem from baseline to target by target data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3F45F4-4025-ABFC-0778-B2D7C69C67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17473" y="-3767569"/>
            <a:ext cx="23741608" cy="1335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42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1206400" cy="5683254"/>
          </a:xfrm>
          <a:prstGeom prst="rect">
            <a:avLst/>
          </a:prstGeom>
          <a:solidFill>
            <a:srgbClr val="347288"/>
          </a:solidFill>
          <a:ln>
            <a:solidFill>
              <a:srgbClr val="26416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604818" y="1651116"/>
            <a:ext cx="371030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8800" b="1" dirty="0">
                <a:solidFill>
                  <a:srgbClr val="A6CFCF"/>
                </a:solidFill>
              </a:rPr>
              <a:t>Main Title</a:t>
            </a:r>
          </a:p>
        </p:txBody>
      </p:sp>
      <p:sp>
        <p:nvSpPr>
          <p:cNvPr id="3076" name="Text Placeholder 4"/>
          <p:cNvSpPr txBox="1">
            <a:spLocks/>
          </p:cNvSpPr>
          <p:nvPr/>
        </p:nvSpPr>
        <p:spPr bwMode="auto">
          <a:xfrm>
            <a:off x="334962" y="3015769"/>
            <a:ext cx="44772263" cy="12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709" tIns="240355" rIns="480709" bIns="240355" anchor="ctr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chemeClr val="bg1"/>
                </a:solidFill>
              </a:rPr>
              <a:t>Faculty/staff/improvement project team/researcher/author names</a:t>
            </a:r>
          </a:p>
        </p:txBody>
      </p:sp>
      <p:sp>
        <p:nvSpPr>
          <p:cNvPr id="3077" name="TextBox 8"/>
          <p:cNvSpPr txBox="1">
            <a:spLocks noChangeArrowheads="1"/>
          </p:cNvSpPr>
          <p:nvPr/>
        </p:nvSpPr>
        <p:spPr bwMode="auto">
          <a:xfrm>
            <a:off x="604818" y="4375109"/>
            <a:ext cx="5120640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aseline="30000" dirty="0">
                <a:solidFill>
                  <a:schemeClr val="bg1"/>
                </a:solidFill>
              </a:rPr>
              <a:t>1</a:t>
            </a:r>
            <a:r>
              <a:rPr lang="en-US" altLang="en-US" sz="3900" dirty="0">
                <a:solidFill>
                  <a:schemeClr val="bg1"/>
                </a:solidFill>
              </a:rPr>
              <a:t> Hospital, Location</a:t>
            </a:r>
          </a:p>
          <a:p>
            <a:pPr eaLnBrk="1" hangingPunct="1"/>
            <a:endParaRPr lang="en-US" altLang="en-US" sz="3600" dirty="0">
              <a:solidFill>
                <a:schemeClr val="bg1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217204" y="6897043"/>
            <a:ext cx="2450255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background information on your project /evidence based published data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Define your Problem statement (burning platform) 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Describe what you are trying to fix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What is the current status /outcome /process that is a quality and safety concern that you would like to address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national benchmarks if available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How does the project align with the unit/department/hospital's strategic priorities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Include how the project demonstrates family centered care and/or includes evidence of listening to the voice of front line staff</a:t>
            </a:r>
            <a:endParaRPr lang="en-US" sz="1200" dirty="0"/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19393" y="11918801"/>
            <a:ext cx="24688801" cy="923329"/>
            <a:chOff x="749117" y="12249300"/>
            <a:chExt cx="18195209" cy="559976"/>
          </a:xfrm>
          <a:solidFill>
            <a:srgbClr val="347288"/>
          </a:solidFill>
        </p:grpSpPr>
        <p:sp>
          <p:nvSpPr>
            <p:cNvPr id="15" name="Rectangle 14"/>
            <p:cNvSpPr/>
            <p:nvPr/>
          </p:nvSpPr>
          <p:spPr>
            <a:xfrm>
              <a:off x="749117" y="12268936"/>
              <a:ext cx="18195209" cy="499105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/>
            </a:p>
          </p:txBody>
        </p:sp>
        <p:sp>
          <p:nvSpPr>
            <p:cNvPr id="3081" name="TextBox 15"/>
            <p:cNvSpPr txBox="1">
              <a:spLocks noChangeArrowheads="1"/>
            </p:cNvSpPr>
            <p:nvPr/>
          </p:nvSpPr>
          <p:spPr bwMode="auto">
            <a:xfrm>
              <a:off x="819150" y="12249300"/>
              <a:ext cx="3252353" cy="55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Objective/Goal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319394" y="5871914"/>
            <a:ext cx="24688800" cy="822960"/>
          </a:xfrm>
          <a:prstGeom prst="rect">
            <a:avLst/>
          </a:prstGeom>
          <a:solidFill>
            <a:srgbClr val="347288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/>
          </a:p>
        </p:txBody>
      </p:sp>
      <p:sp>
        <p:nvSpPr>
          <p:cNvPr id="3083" name="TextBox 19"/>
          <p:cNvSpPr txBox="1">
            <a:spLocks noChangeArrowheads="1"/>
          </p:cNvSpPr>
          <p:nvPr/>
        </p:nvSpPr>
        <p:spPr bwMode="auto">
          <a:xfrm>
            <a:off x="414422" y="5801208"/>
            <a:ext cx="57009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5400" dirty="0">
                <a:solidFill>
                  <a:schemeClr val="bg1"/>
                </a:solidFill>
              </a:rPr>
              <a:t>Define: Background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2015" y="14853371"/>
            <a:ext cx="24688800" cy="923330"/>
            <a:chOff x="660399" y="17545012"/>
            <a:chExt cx="18275546" cy="1035941"/>
          </a:xfrm>
          <a:solidFill>
            <a:srgbClr val="347288"/>
          </a:solidFill>
        </p:grpSpPr>
        <p:sp>
          <p:nvSpPr>
            <p:cNvPr id="22" name="Rectangle 21"/>
            <p:cNvSpPr/>
            <p:nvPr/>
          </p:nvSpPr>
          <p:spPr>
            <a:xfrm>
              <a:off x="660399" y="17625525"/>
              <a:ext cx="18275546" cy="92333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/>
            </a:p>
          </p:txBody>
        </p:sp>
        <p:sp>
          <p:nvSpPr>
            <p:cNvPr id="3085" name="TextBox 22"/>
            <p:cNvSpPr txBox="1">
              <a:spLocks noChangeArrowheads="1"/>
            </p:cNvSpPr>
            <p:nvPr/>
          </p:nvSpPr>
          <p:spPr bwMode="auto">
            <a:xfrm>
              <a:off x="819150" y="17545012"/>
              <a:ext cx="4413068" cy="10359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Scope</a:t>
              </a:r>
            </a:p>
          </p:txBody>
        </p:sp>
      </p:grpSp>
      <p:sp>
        <p:nvSpPr>
          <p:cNvPr id="25" name="Text Placeholder 9"/>
          <p:cNvSpPr>
            <a:spLocks noGrp="1"/>
          </p:cNvSpPr>
          <p:nvPr/>
        </p:nvSpPr>
        <p:spPr>
          <a:xfrm>
            <a:off x="217204" y="15804972"/>
            <a:ext cx="24678422" cy="3095340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Inclusion and exclusion criteria</a:t>
            </a:r>
          </a:p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Location of the project</a:t>
            </a:r>
          </a:p>
          <a:p>
            <a:pPr marL="171450" indent="-171450" defTabSz="997258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Define boundaries of the project</a:t>
            </a:r>
          </a:p>
          <a:p>
            <a:pPr fontAlgn="auto">
              <a:spcAft>
                <a:spcPts val="0"/>
              </a:spcAft>
              <a:defRPr/>
            </a:pPr>
            <a:endParaRPr lang="en-US" sz="4000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995027" y="11282493"/>
            <a:ext cx="24688800" cy="923330"/>
            <a:chOff x="21978612" y="6641344"/>
            <a:chExt cx="28300494" cy="923330"/>
          </a:xfrm>
          <a:solidFill>
            <a:srgbClr val="347288"/>
          </a:solidFill>
        </p:grpSpPr>
        <p:sp>
          <p:nvSpPr>
            <p:cNvPr id="31" name="Rectangle 30"/>
            <p:cNvSpPr/>
            <p:nvPr/>
          </p:nvSpPr>
          <p:spPr>
            <a:xfrm>
              <a:off x="21978612" y="6654583"/>
              <a:ext cx="28300494" cy="82296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/>
            </a:p>
          </p:txBody>
        </p:sp>
        <p:sp>
          <p:nvSpPr>
            <p:cNvPr id="3088" name="TextBox 31"/>
            <p:cNvSpPr txBox="1">
              <a:spLocks noChangeArrowheads="1"/>
            </p:cNvSpPr>
            <p:nvPr/>
          </p:nvSpPr>
          <p:spPr bwMode="auto">
            <a:xfrm>
              <a:off x="22309245" y="6641344"/>
              <a:ext cx="4148393" cy="92333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Improve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6011979" y="20919549"/>
            <a:ext cx="24776955" cy="993600"/>
            <a:chOff x="36226143" y="28775025"/>
            <a:chExt cx="14509750" cy="812800"/>
          </a:xfrm>
          <a:solidFill>
            <a:srgbClr val="347288"/>
          </a:solidFill>
        </p:grpSpPr>
        <p:sp>
          <p:nvSpPr>
            <p:cNvPr id="311" name="Rectangle 310"/>
            <p:cNvSpPr/>
            <p:nvPr/>
          </p:nvSpPr>
          <p:spPr>
            <a:xfrm>
              <a:off x="36226143" y="28775025"/>
              <a:ext cx="14509750" cy="812800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403546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600" dirty="0"/>
            </a:p>
          </p:txBody>
        </p:sp>
        <p:sp>
          <p:nvSpPr>
            <p:cNvPr id="3091" name="TextBox 311"/>
            <p:cNvSpPr txBox="1">
              <a:spLocks noChangeArrowheads="1"/>
            </p:cNvSpPr>
            <p:nvPr/>
          </p:nvSpPr>
          <p:spPr bwMode="auto">
            <a:xfrm>
              <a:off x="36226143" y="28832504"/>
              <a:ext cx="5885743" cy="7553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2403475" eaLnBrk="0" fontAlgn="base" hangingPunct="0">
                <a:spcBef>
                  <a:spcPct val="0"/>
                </a:spcBef>
                <a:spcAft>
                  <a:spcPct val="0"/>
                </a:spcAft>
                <a:defRPr sz="95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5400" dirty="0">
                  <a:solidFill>
                    <a:schemeClr val="bg1"/>
                  </a:solidFill>
                </a:rPr>
                <a:t>Control (Sustainability Plan)</a:t>
              </a:r>
            </a:p>
          </p:txBody>
        </p:sp>
      </p:grpSp>
      <p:sp>
        <p:nvSpPr>
          <p:cNvPr id="313" name="Text Placeholder 20"/>
          <p:cNvSpPr>
            <a:spLocks noGrp="1"/>
          </p:cNvSpPr>
          <p:nvPr/>
        </p:nvSpPr>
        <p:spPr>
          <a:xfrm>
            <a:off x="25833055" y="21913151"/>
            <a:ext cx="24850772" cy="297222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Plan to sustain the improvement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Types of monitoring to be used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latin typeface="+mj-lt"/>
                <a:cs typeface="Arial" charset="0"/>
              </a:rPr>
              <a:t>Include if efforts were made to transfer and spread this improvement to other areas of the hospital and/or beyond the hospital </a:t>
            </a:r>
          </a:p>
        </p:txBody>
      </p:sp>
      <p:pic>
        <p:nvPicPr>
          <p:cNvPr id="3104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30118937"/>
            <a:ext cx="4214813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26056057" y="5964238"/>
            <a:ext cx="24688800" cy="822960"/>
          </a:xfrm>
          <a:prstGeom prst="rect">
            <a:avLst/>
          </a:prstGeom>
          <a:solidFill>
            <a:srgbClr val="347288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/>
              <a:t>Analyze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20568" y="18631688"/>
            <a:ext cx="24688800" cy="822960"/>
          </a:xfrm>
          <a:prstGeom prst="rect">
            <a:avLst/>
          </a:prstGeom>
          <a:solidFill>
            <a:srgbClr val="347288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4035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/>
              <a:t>Measure</a:t>
            </a:r>
          </a:p>
        </p:txBody>
      </p:sp>
      <p:sp>
        <p:nvSpPr>
          <p:cNvPr id="9" name="Rectangle 8"/>
          <p:cNvSpPr/>
          <p:nvPr/>
        </p:nvSpPr>
        <p:spPr>
          <a:xfrm>
            <a:off x="25995027" y="6968794"/>
            <a:ext cx="24530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Identify root causes further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Results of  PDSA (Plan/Do/Study/Act) cycles or small tests of change over a minimum of 6 months consistently show significant improvement or change.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PDSA cycle results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Include Key Driver Diagram (KDD), Parieto chart, Five Why’s, Fishbone (Cause &amp; Effect) Diagram, etc.  if applicable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Any additional data </a:t>
            </a:r>
          </a:p>
        </p:txBody>
      </p:sp>
      <p:sp>
        <p:nvSpPr>
          <p:cNvPr id="41" name="TextBox 332"/>
          <p:cNvSpPr txBox="1">
            <a:spLocks noChangeArrowheads="1"/>
          </p:cNvSpPr>
          <p:nvPr/>
        </p:nvSpPr>
        <p:spPr bwMode="auto">
          <a:xfrm>
            <a:off x="430233" y="19569641"/>
            <a:ext cx="24400363" cy="871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403475" eaLnBrk="0" fontAlgn="base" hangingPunct="0">
              <a:spcBef>
                <a:spcPct val="0"/>
              </a:spcBef>
              <a:spcAft>
                <a:spcPct val="0"/>
              </a:spcAft>
              <a:defRPr sz="9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97401"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Key measures were established in advance that accurately measure the impact of changes as implemented. 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Outline the following outcomes: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Outcome Measures : Are related to patient outcomes (primary and secondary)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Process Measures: Are process or steps of a system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Balancing Measures: Are factors which changes in one part influences the other factors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Identify the changes that is needed by evaluating the baseline data or baseline process </a:t>
            </a:r>
          </a:p>
          <a:p>
            <a:pPr defTabSz="997401"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    (process mapping) and plan that change)</a:t>
            </a:r>
          </a:p>
          <a:p>
            <a:pPr defTabSz="997401">
              <a:defRPr/>
            </a:pPr>
            <a:endParaRPr lang="en-US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Provide baseline data here</a:t>
            </a:r>
          </a:p>
          <a:p>
            <a:pPr marL="171450" indent="-171450" defTabSz="997401"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 Provide process mapping here if applicable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167654" y="12307351"/>
            <a:ext cx="245304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Results of tests the change using PDSA cycles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Link the results to tests of change/ PDSA cycles and interventions 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Provide annotated run or control  charts showing results with each test of change or PDSA cycle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Other interventions or next steps?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860" y="12954361"/>
            <a:ext cx="25603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State your project goal as SMART goal:</a:t>
            </a:r>
          </a:p>
          <a:p>
            <a:pPr defTabSz="997401">
              <a:defRPr/>
            </a:pP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           S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specific,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M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measurable,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A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Attainable, 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R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: relevant and </a:t>
            </a:r>
            <a:r>
              <a:rPr lang="en-US" sz="4000" b="1" dirty="0">
                <a:solidFill>
                  <a:prstClr val="black"/>
                </a:solidFill>
                <a:cs typeface="Arial" panose="020B0604020202020204" pitchFamily="34" charset="0"/>
              </a:rPr>
              <a:t>T</a:t>
            </a: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; Timely</a:t>
            </a:r>
          </a:p>
          <a:p>
            <a:pPr marL="171450" indent="-171450" defTabSz="997401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prstClr val="black"/>
                </a:solidFill>
                <a:cs typeface="Arial" panose="020B0604020202020204" pitchFamily="34" charset="0"/>
              </a:rPr>
              <a:t>Improve problem from baseline to target by target data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146B1A7-B0B6-486E-9D13-EA4964A3E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17473" y="-3767569"/>
            <a:ext cx="23741608" cy="1335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85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D92387239FC942AE0049EDDF86DD7E" ma:contentTypeVersion="13" ma:contentTypeDescription="Create a new document." ma:contentTypeScope="" ma:versionID="13d7b65a5f27eade04e3493b5729c4a1">
  <xsd:schema xmlns:xsd="http://www.w3.org/2001/XMLSchema" xmlns:xs="http://www.w3.org/2001/XMLSchema" xmlns:p="http://schemas.microsoft.com/office/2006/metadata/properties" xmlns:ns2="61b1502f-f75f-4ee7-b9f1-45ccf36672b9" xmlns:ns3="2314e9d0-4475-4783-8b70-32b22f271a43" targetNamespace="http://schemas.microsoft.com/office/2006/metadata/properties" ma:root="true" ma:fieldsID="3321abdc59d1bfa85438daba36e3dabd" ns2:_="" ns3:_="">
    <xsd:import namespace="61b1502f-f75f-4ee7-b9f1-45ccf36672b9"/>
    <xsd:import namespace="2314e9d0-4475-4783-8b70-32b22f271a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1502f-f75f-4ee7-b9f1-45ccf36672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3f7c956-802a-45ac-b2ba-cc7850678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4e9d0-4475-4783-8b70-32b22f271a4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46f5a71-f9d2-46c8-8682-eb0c7b4ce03c}" ma:internalName="TaxCatchAll" ma:showField="CatchAllData" ma:web="2314e9d0-4475-4783-8b70-32b22f271a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b1502f-f75f-4ee7-b9f1-45ccf36672b9">
      <Terms xmlns="http://schemas.microsoft.com/office/infopath/2007/PartnerControls"/>
    </lcf76f155ced4ddcb4097134ff3c332f>
    <TaxCatchAll xmlns="2314e9d0-4475-4783-8b70-32b22f271a43" xsi:nil="true"/>
  </documentManagement>
</p:properties>
</file>

<file path=customXml/itemProps1.xml><?xml version="1.0" encoding="utf-8"?>
<ds:datastoreItem xmlns:ds="http://schemas.openxmlformats.org/officeDocument/2006/customXml" ds:itemID="{7E421996-D704-48F2-BE3E-D8D9147DE9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b1502f-f75f-4ee7-b9f1-45ccf36672b9"/>
    <ds:schemaRef ds:uri="2314e9d0-4475-4783-8b70-32b22f271a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560AF0-6711-43EE-B022-ECF5F90F8F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2BB4A6-6330-4D24-B40A-DA150356B2CA}">
  <ds:schemaRefs>
    <ds:schemaRef ds:uri="http://schemas.microsoft.com/office/2006/documentManagement/types"/>
    <ds:schemaRef ds:uri="http://www.w3.org/XML/1998/namespace"/>
    <ds:schemaRef ds:uri="2314e9d0-4475-4783-8b70-32b22f271a43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61b1502f-f75f-4ee7-b9f1-45ccf36672b9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</TotalTime>
  <Words>1300</Words>
  <Application>Microsoft Office PowerPoint</Application>
  <PresentationFormat>Custom</PresentationFormat>
  <Paragraphs>173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Quality Improvement TEMPLATES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Gina Tracy</dc:creator>
  <cp:lastModifiedBy>Courtney Titus</cp:lastModifiedBy>
  <cp:revision>40</cp:revision>
  <cp:lastPrinted>2019-07-24T16:41:00Z</cp:lastPrinted>
  <dcterms:created xsi:type="dcterms:W3CDTF">2016-04-11T14:31:47Z</dcterms:created>
  <dcterms:modified xsi:type="dcterms:W3CDTF">2025-10-22T18:27:59Z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0x0101006DD92387239FC942AE0049EDDF86DD7E</vt:lpwstr>
  </property>
</Properties>
</file>