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6_7F0D276C.xml" ContentType="application/vnd.ms-powerpoint.comment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5"/>
  </p:sldMasterIdLst>
  <p:notesMasterIdLst>
    <p:notesMasterId r:id="rId15"/>
  </p:notesMasterIdLst>
  <p:sldIdLst>
    <p:sldId id="278" r:id="rId6"/>
    <p:sldId id="306" r:id="rId7"/>
    <p:sldId id="316" r:id="rId8"/>
    <p:sldId id="315" r:id="rId9"/>
    <p:sldId id="317" r:id="rId10"/>
    <p:sldId id="318" r:id="rId11"/>
    <p:sldId id="320" r:id="rId12"/>
    <p:sldId id="321" r:id="rId13"/>
    <p:sldId id="313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E58A9C4-4F16-A697-744F-8182655A905A}" name="Maciorowski, Kim D." initials="MD" userId="S::kmaciorowski@luriechildrens.org::3b7ff9b9-31bb-4674-abe4-b8fb1fcd7e48" providerId="AD"/>
  <p188:author id="{6280D9F5-266A-E7B8-9F13-974CF7826A3A}" name="Guest User" initials="GU" userId="S::urn:spo:anon#a738481fe0055679edfd7aaaf0389789c905656ce3e1fb19efb46e3fde2b0553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ynik, Ilana" initials="WI" lastIdx="2" clrIdx="0">
    <p:extLst>
      <p:ext uri="{19B8F6BF-5375-455C-9EA6-DF929625EA0E}">
        <p15:presenceInfo xmlns:p15="http://schemas.microsoft.com/office/powerpoint/2012/main" userId="S-1-5-21-769537482-2009542947-4080215404-7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78F"/>
    <a:srgbClr val="202C8F"/>
    <a:srgbClr val="DF8C8C"/>
    <a:srgbClr val="D4D593"/>
    <a:srgbClr val="FDFBF6"/>
    <a:srgbClr val="AAC4E9"/>
    <a:srgbClr val="F5CDCE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75238" autoAdjust="0"/>
  </p:normalViewPr>
  <p:slideViewPr>
    <p:cSldViewPr snapToGrid="0">
      <p:cViewPr varScale="1">
        <p:scale>
          <a:sx n="88" d="100"/>
          <a:sy n="88" d="100"/>
        </p:scale>
        <p:origin x="1896" y="67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modernComment_116_7F0D27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EAD744-879A-489F-924F-891D361B1446}" authorId="{6280D9F5-266A-E7B8-9F13-974CF7826A3A}" status="resolved" created="2023-02-01T20:51:29.168" complete="100000">
    <pc:sldMkLst xmlns:pc="http://schemas.microsoft.com/office/powerpoint/2013/main/command">
      <pc:docMk/>
      <pc:sldMk cId="2131568492" sldId="278"/>
    </pc:sldMkLst>
    <p188:replyLst>
      <p188:reply id="{093C3748-F326-4502-9B76-DE8F25DE2289}" authorId="{4E58A9C4-4F16-A697-744F-8182655A905A}" created="2023-02-08T22:56:08.284">
        <p188:txBody>
          <a:bodyPr/>
          <a:lstStyle/>
          <a:p>
            <a:r>
              <a:rPr lang="en-US"/>
              <a:t>great catch! I like  pathways (plural)</a:t>
            </a:r>
          </a:p>
        </p188:txBody>
      </p188:reply>
      <p188:reply id="{F6D47F33-EFBB-4781-B80F-EE64E843B4A3}" authorId="{6280D9F5-266A-E7B8-9F13-974CF7826A3A}" created="2023-02-09T20:25:53.430">
        <p188:txBody>
          <a:bodyPr/>
          <a:lstStyle/>
          <a:p>
            <a:r>
              <a:rPr lang="en-US"/>
              <a:t>Me too!</a:t>
            </a:r>
          </a:p>
        </p188:txBody>
      </p188:reply>
    </p188:replyLst>
    <p188:txBody>
      <a:bodyPr/>
      <a:lstStyle/>
      <a:p>
        <a:r>
          <a:rPr lang="en-US"/>
          <a:t>Leigh Anne-we should be consistent if we are Pathways 4 Kids or Pathway 4 Kids. Understandably it is both ways thoughout this...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7F0D276C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.slack.com/t/pathways4kids/shared_invite/zt-2aj4hputs-AFPnDt8uEzwOwq2PH1_XM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forms.gle/zQyLK3LJDk26VfUF7" TargetMode="External"/><Relationship Id="rId5" Type="http://schemas.openxmlformats.org/officeDocument/2006/relationships/hyperlink" Target="https://youtu.be/sRVHtkmSbu0" TargetMode="External"/><Relationship Id="rId4" Type="http://schemas.openxmlformats.org/officeDocument/2006/relationships/hyperlink" Target="https://join.slack.com/t/pathways4kids/shared_invite/zt-2ck3f1ugy-LQ434dieRzpvk6zVxdzJY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8486F89-616A-B651-D000-89806F7C9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2" b="6697"/>
          <a:stretch/>
        </p:blipFill>
        <p:spPr>
          <a:xfrm>
            <a:off x="-3050" y="0"/>
            <a:ext cx="12192001" cy="420144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500" y="6086302"/>
            <a:ext cx="9416898" cy="484374"/>
          </a:xfrm>
        </p:spPr>
        <p:txBody>
          <a:bodyPr anchor="b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February 15,  2024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C1650-7A6A-F1D1-83E4-C5887C5B555F}"/>
              </a:ext>
            </a:extLst>
          </p:cNvPr>
          <p:cNvSpPr txBox="1"/>
          <p:nvPr/>
        </p:nvSpPr>
        <p:spPr>
          <a:xfrm>
            <a:off x="1729139" y="5321018"/>
            <a:ext cx="872762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Calibri"/>
                <a:ea typeface="+mn-lt"/>
                <a:cs typeface="+mn-lt"/>
              </a:rPr>
              <a:t>Presenter: </a:t>
            </a:r>
            <a:r>
              <a:rPr lang="en-US" dirty="0"/>
              <a:t>Dr. Todd </a:t>
            </a:r>
            <a:r>
              <a:rPr lang="en-US" dirty="0" err="1"/>
              <a:t>Glenski</a:t>
            </a:r>
            <a:r>
              <a:rPr lang="en-US" dirty="0"/>
              <a:t> (Children’s Mercy Hospital) </a:t>
            </a:r>
            <a:endParaRPr lang="en-US" dirty="0" smtClean="0"/>
          </a:p>
          <a:p>
            <a:pPr algn="ctr"/>
            <a:r>
              <a:rPr lang="en-US" b="1" i="1" dirty="0" smtClean="0"/>
              <a:t>Enhanced </a:t>
            </a:r>
            <a:r>
              <a:rPr lang="en-US" b="1" i="1" dirty="0"/>
              <a:t>Recovery After Surgery</a:t>
            </a:r>
            <a:r>
              <a:rPr lang="en-US" b="1" dirty="0"/>
              <a:t> (ERAS)</a:t>
            </a:r>
            <a:r>
              <a:rPr lang="en-US" dirty="0"/>
              <a:t>.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0CF70-1793-3DB6-9052-615772A5BD80}"/>
              </a:ext>
            </a:extLst>
          </p:cNvPr>
          <p:cNvSpPr txBox="1"/>
          <p:nvPr/>
        </p:nvSpPr>
        <p:spPr>
          <a:xfrm>
            <a:off x="821352" y="4430368"/>
            <a:ext cx="109927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 smtClean="0">
                <a:latin typeface="Calibri"/>
                <a:cs typeface="Sabon Next LT"/>
              </a:rPr>
              <a:t>Pathways4Kids Quarterly Meeting</a:t>
            </a:r>
            <a:endParaRPr lang="en-US"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F2B0EB-5BD9-4E7D-FC06-94B680D8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596" y="0"/>
            <a:ext cx="3774403" cy="1472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D4ED4-B47B-8862-F8B1-9AA1EA1C6521}"/>
              </a:ext>
            </a:extLst>
          </p:cNvPr>
          <p:cNvSpPr txBox="1"/>
          <p:nvPr/>
        </p:nvSpPr>
        <p:spPr>
          <a:xfrm>
            <a:off x="457200" y="356480"/>
            <a:ext cx="75565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 smtClean="0">
                <a:latin typeface="Calibri"/>
                <a:cs typeface="Sabon Next LT"/>
              </a:rPr>
              <a:t>Agenda</a:t>
            </a:r>
            <a:endParaRPr lang="en-US" sz="4800" dirty="0">
              <a:cs typeface="Sabon Next 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D1D98-BF42-9792-D47B-22F7E9931AF8}"/>
              </a:ext>
            </a:extLst>
          </p:cNvPr>
          <p:cNvSpPr txBox="1"/>
          <p:nvPr/>
        </p:nvSpPr>
        <p:spPr>
          <a:xfrm>
            <a:off x="457200" y="1733604"/>
            <a:ext cx="1120606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b="1" dirty="0" smtClean="0"/>
              <a:t>1:00p </a:t>
            </a:r>
            <a:r>
              <a:rPr lang="en-US" sz="2000" b="1" dirty="0"/>
              <a:t>- 1:05 EST</a:t>
            </a:r>
            <a:r>
              <a:rPr lang="en-US" sz="2000" dirty="0"/>
              <a:t> Hello and Welcome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Using Slack for member collaboration and communication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Slack Groups for Upcoming Conferences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Member Intake Form </a:t>
            </a:r>
          </a:p>
          <a:p>
            <a:pPr lvl="0"/>
            <a:r>
              <a:rPr lang="en-US" sz="2000" b="1" dirty="0"/>
              <a:t>1:05 - 1:25 EST</a:t>
            </a:r>
            <a:r>
              <a:rPr lang="en-US" sz="2000" dirty="0"/>
              <a:t> ERAS Presentation  </a:t>
            </a:r>
          </a:p>
          <a:p>
            <a:pPr lvl="0"/>
            <a:r>
              <a:rPr lang="en-US" sz="2000" b="1" dirty="0"/>
              <a:t>1:25 - 1:35 EST</a:t>
            </a:r>
            <a:r>
              <a:rPr lang="en-US" sz="2000" dirty="0"/>
              <a:t> Questions/Discussion </a:t>
            </a:r>
          </a:p>
          <a:p>
            <a:pPr lvl="0"/>
            <a:r>
              <a:rPr lang="en-US" sz="2000" b="1" dirty="0"/>
              <a:t>1:35 - 1:40 EST</a:t>
            </a:r>
            <a:r>
              <a:rPr lang="en-US" sz="2000" dirty="0"/>
              <a:t> Patient Engagement and Clinical Pathway Development Survey  </a:t>
            </a:r>
          </a:p>
          <a:p>
            <a:pPr lvl="0"/>
            <a:r>
              <a:rPr lang="en-US" sz="2000" b="1" dirty="0"/>
              <a:t>1:40 – 1:50 EST </a:t>
            </a:r>
            <a:r>
              <a:rPr lang="en-US" sz="2000" dirty="0"/>
              <a:t>Steering Committee Announcements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Sponsorship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Literature Spotlight – </a:t>
            </a:r>
            <a:r>
              <a:rPr lang="en-US" sz="2000" i="1" dirty="0"/>
              <a:t>Race, Ethnicity and Ancestry in Clinical Pathways: A Framework for Evaluation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Regulatory updates – continue conversation via Slack 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Calibri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88660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F2B0EB-5BD9-4E7D-FC06-94B680D8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596" y="0"/>
            <a:ext cx="3774403" cy="1472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D4ED4-B47B-8862-F8B1-9AA1EA1C6521}"/>
              </a:ext>
            </a:extLst>
          </p:cNvPr>
          <p:cNvSpPr txBox="1"/>
          <p:nvPr/>
        </p:nvSpPr>
        <p:spPr>
          <a:xfrm>
            <a:off x="457200" y="356480"/>
            <a:ext cx="75565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smtClean="0">
                <a:latin typeface="Calibri"/>
                <a:cs typeface="Sabon Next LT"/>
              </a:rPr>
              <a:t>Slack &amp; Membership Intake</a:t>
            </a:r>
            <a:endParaRPr lang="en-US" sz="4800" b="1" dirty="0">
              <a:cs typeface="Sabon Next 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8" y="1651379"/>
            <a:ext cx="109182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Continue conversations on Slack!</a:t>
            </a:r>
            <a:endParaRPr lang="en-US" sz="2400" b="1" dirty="0"/>
          </a:p>
          <a:p>
            <a:pPr algn="just"/>
            <a:endParaRPr lang="en-US" sz="2400" dirty="0">
              <a:hlinkClick r:id="rId3"/>
            </a:endParaRPr>
          </a:p>
          <a:p>
            <a:r>
              <a:rPr lang="en-US" sz="2400">
                <a:hlinkClick r:id="rId4"/>
              </a:rPr>
              <a:t>https</a:t>
            </a:r>
            <a:r>
              <a:rPr lang="en-US" sz="2400">
                <a:hlinkClick r:id="rId4"/>
              </a:rPr>
              <a:t>://</a:t>
            </a:r>
            <a:r>
              <a:rPr lang="en-US" sz="2400" smtClean="0">
                <a:hlinkClick r:id="rId4"/>
              </a:rPr>
              <a:t>join.slack.com/t/pathways4kids/shared_invite/zt-2ck3f1ugy-LQ434dieRzpvk6zVxdzJYQ</a:t>
            </a:r>
            <a:endParaRPr lang="en-US" sz="2400" smtClean="0"/>
          </a:p>
          <a:p>
            <a:endParaRPr lang="en-US" sz="2400" dirty="0"/>
          </a:p>
          <a:p>
            <a:r>
              <a:rPr lang="en-US" sz="2400" dirty="0" smtClean="0"/>
              <a:t>Slack tutorial: </a:t>
            </a:r>
            <a:r>
              <a:rPr lang="en-US" sz="2400" dirty="0"/>
              <a:t> </a:t>
            </a:r>
            <a:r>
              <a:rPr lang="en-US" sz="2400" u="sng" dirty="0">
                <a:hlinkClick r:id="rId5"/>
              </a:rPr>
              <a:t>https://youtu.be/sRVHtkmSbu0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Membership intake form: </a:t>
            </a:r>
            <a:r>
              <a:rPr lang="en-US" sz="2400" dirty="0"/>
              <a:t> </a:t>
            </a:r>
            <a:r>
              <a:rPr lang="en-US" sz="2400" u="sng" dirty="0">
                <a:hlinkClick r:id="rId6"/>
              </a:rPr>
              <a:t>https://forms.gle/zQyLK3LJDk26VfUF7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14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F2B0EB-5BD9-4E7D-FC06-94B680D8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798" y="180265"/>
            <a:ext cx="2791623" cy="1088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D4ED4-B47B-8862-F8B1-9AA1EA1C6521}"/>
              </a:ext>
            </a:extLst>
          </p:cNvPr>
          <p:cNvSpPr txBox="1"/>
          <p:nvPr/>
        </p:nvSpPr>
        <p:spPr>
          <a:xfrm>
            <a:off x="356831" y="1857648"/>
            <a:ext cx="102065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latin typeface="Calibri"/>
                <a:cs typeface="Sabon Next LT"/>
              </a:rPr>
              <a:t>Presentation </a:t>
            </a:r>
            <a:r>
              <a:rPr lang="en-US" sz="3600" b="1" dirty="0">
                <a:latin typeface="Calibri"/>
                <a:cs typeface="Sabon Next LT"/>
              </a:rPr>
              <a:t>Objectives:</a:t>
            </a:r>
            <a:endParaRPr lang="en-US" sz="3600" b="1" dirty="0">
              <a:cs typeface="Sabon Next 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D1D98-BF42-9792-D47B-22F7E9931AF8}"/>
              </a:ext>
            </a:extLst>
          </p:cNvPr>
          <p:cNvSpPr txBox="1"/>
          <p:nvPr/>
        </p:nvSpPr>
        <p:spPr>
          <a:xfrm>
            <a:off x="356831" y="2619151"/>
            <a:ext cx="9128363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Discuss </a:t>
            </a:r>
            <a:r>
              <a:rPr lang="en-US" sz="3200" dirty="0"/>
              <a:t>the creation of development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Review </a:t>
            </a:r>
            <a:r>
              <a:rPr lang="en-US" sz="3200" dirty="0"/>
              <a:t>data collection </a:t>
            </a:r>
            <a:r>
              <a:rPr lang="en-US" sz="3200" dirty="0" smtClean="0"/>
              <a:t>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Discuss </a:t>
            </a:r>
            <a:r>
              <a:rPr lang="en-US" sz="32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Review </a:t>
            </a:r>
            <a:r>
              <a:rPr lang="en-US" sz="3200" dirty="0"/>
              <a:t>local products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Calibri"/>
              <a:cs typeface="Sabon Next 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31" y="388259"/>
            <a:ext cx="87618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Dr</a:t>
            </a:r>
            <a:r>
              <a:rPr lang="en-US" sz="3200" dirty="0"/>
              <a:t>. Todd </a:t>
            </a:r>
            <a:r>
              <a:rPr lang="en-US" sz="3200" dirty="0" err="1"/>
              <a:t>Glenski</a:t>
            </a:r>
            <a:r>
              <a:rPr lang="en-US" sz="3200" dirty="0"/>
              <a:t> (Children’s Mercy Hospital) </a:t>
            </a:r>
          </a:p>
          <a:p>
            <a:pPr algn="ctr"/>
            <a:r>
              <a:rPr lang="en-US" sz="3200" b="1" i="1" dirty="0"/>
              <a:t>Enhanced Recovery After Surgery</a:t>
            </a:r>
            <a:r>
              <a:rPr lang="en-US" sz="3200" b="1" dirty="0"/>
              <a:t> (ERAS</a:t>
            </a:r>
            <a:r>
              <a:rPr lang="en-US" sz="3200" b="1" dirty="0" smtClean="0"/>
              <a:t>)</a:t>
            </a:r>
            <a:r>
              <a:rPr lang="en-US" sz="3200" dirty="0" smtClean="0"/>
              <a:t> </a:t>
            </a:r>
            <a:endParaRPr lang="en-US" sz="32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F2B0EB-5BD9-4E7D-FC06-94B680D8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0" y="232012"/>
            <a:ext cx="11685556" cy="3360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4D1D98-BF42-9792-D47B-22F7E9931AF8}"/>
              </a:ext>
            </a:extLst>
          </p:cNvPr>
          <p:cNvSpPr txBox="1"/>
          <p:nvPr/>
        </p:nvSpPr>
        <p:spPr>
          <a:xfrm>
            <a:off x="106110" y="4073913"/>
            <a:ext cx="1220417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000" dirty="0" smtClean="0"/>
              <a:t>Patient Engagement and Clinical Pathway Development Survey  </a:t>
            </a:r>
          </a:p>
          <a:p>
            <a:pPr lvl="0"/>
            <a:r>
              <a:rPr lang="en-US" sz="3000" dirty="0" smtClean="0"/>
              <a:t>Presenter: Jarrod Dustin MS, RD, LD, CPHQ</a:t>
            </a:r>
          </a:p>
          <a:p>
            <a:pPr lvl="0"/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Calibri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92592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F2B0EB-5BD9-4E7D-FC06-94B680D8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596" y="0"/>
            <a:ext cx="3774403" cy="1472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D4ED4-B47B-8862-F8B1-9AA1EA1C6521}"/>
              </a:ext>
            </a:extLst>
          </p:cNvPr>
          <p:cNvSpPr txBox="1"/>
          <p:nvPr/>
        </p:nvSpPr>
        <p:spPr>
          <a:xfrm>
            <a:off x="300250" y="382230"/>
            <a:ext cx="96830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latin typeface="Calibri"/>
                <a:cs typeface="Sabon Next LT"/>
              </a:rPr>
              <a:t>Steering Committee Announcements</a:t>
            </a:r>
            <a:endParaRPr lang="en-US" sz="4000" b="1" dirty="0">
              <a:cs typeface="Sabon Next 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D1D98-BF42-9792-D47B-22F7E9931AF8}"/>
              </a:ext>
            </a:extLst>
          </p:cNvPr>
          <p:cNvSpPr txBox="1"/>
          <p:nvPr/>
        </p:nvSpPr>
        <p:spPr>
          <a:xfrm>
            <a:off x="457200" y="1854577"/>
            <a:ext cx="1120606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Sponsorship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Seeking members for Quarterly Meeting Planning 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Literature Spotlight – </a:t>
            </a:r>
            <a:r>
              <a:rPr lang="en-US" sz="2800" i="1" dirty="0"/>
              <a:t>Race, Ethnicity and Ancestry in Clinical Pathways: A Framework for </a:t>
            </a:r>
            <a:r>
              <a:rPr lang="en-US" sz="2800" i="1" dirty="0" smtClean="0"/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6097" y="4204087"/>
            <a:ext cx="953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https://www.ncbi.nlm.nih.gov/pmc/articles/PMC10022242/</a:t>
            </a:r>
          </a:p>
        </p:txBody>
      </p:sp>
    </p:spTree>
    <p:extLst>
      <p:ext uri="{BB962C8B-B14F-4D97-AF65-F5344CB8AC3E}">
        <p14:creationId xmlns:p14="http://schemas.microsoft.com/office/powerpoint/2010/main" val="417752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5D4ED4-B47B-8862-F8B1-9AA1EA1C6521}"/>
              </a:ext>
            </a:extLst>
          </p:cNvPr>
          <p:cNvSpPr txBox="1"/>
          <p:nvPr/>
        </p:nvSpPr>
        <p:spPr>
          <a:xfrm>
            <a:off x="414528" y="215071"/>
            <a:ext cx="96830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latin typeface="Calibri"/>
                <a:cs typeface="Sabon Next LT"/>
              </a:rPr>
              <a:t>Steering Committee Announcements</a:t>
            </a:r>
            <a:endParaRPr lang="en-US" sz="4000" b="1" dirty="0">
              <a:cs typeface="Sabon Next 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D1D98-BF42-9792-D47B-22F7E9931AF8}"/>
              </a:ext>
            </a:extLst>
          </p:cNvPr>
          <p:cNvSpPr txBox="1"/>
          <p:nvPr/>
        </p:nvSpPr>
        <p:spPr>
          <a:xfrm>
            <a:off x="0" y="935149"/>
            <a:ext cx="12576857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dirty="0" smtClean="0"/>
              <a:t>Regulatory updates: </a:t>
            </a:r>
            <a:r>
              <a:rPr lang="en-US" sz="2000" b="1" dirty="0" smtClean="0"/>
              <a:t>US World News Report (USNWR) – NEW 2024  </a:t>
            </a:r>
          </a:p>
          <a:p>
            <a:pPr lvl="1"/>
            <a:r>
              <a:rPr lang="en-US" sz="2000" i="1" dirty="0" smtClean="0"/>
              <a:t>Speaker: Courtney Titus PA-C, CLSSGB</a:t>
            </a:r>
            <a:endParaRPr lang="en-US" sz="2000" dirty="0" smtClean="0"/>
          </a:p>
          <a:p>
            <a:endParaRPr lang="en-US" dirty="0" smtClean="0"/>
          </a:p>
          <a:p>
            <a:endParaRPr lang="en-US" sz="2800" dirty="0">
              <a:latin typeface="Calibri"/>
              <a:cs typeface="Sabon Next 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92" y="1779687"/>
            <a:ext cx="11777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J6.1 </a:t>
            </a:r>
            <a:r>
              <a:rPr lang="en-US" i="1" dirty="0"/>
              <a:t>"Is a member of your pediatric pulmonology and lung surgery program involved in the creation, maintenance or implementation of care pathways (i.e. written consensus protocols) for inpatient management of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Asthma exacerbations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Bronchiolitis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Cystic Fibrosis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Uncomplicated Pneumonia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Complicated Pneumonia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Initiation of tracheostomy or home ventilator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Patients with tracheostomy or ventilator support who are readmitted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Pneumothorax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Acute Chest Syndrome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Spinal Fusion Care pathways, including evaluation and management of potential pulmonary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 Flow Nasal Cannula Therapy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Brief Resolved Unexplained Event (BRUE)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care pathways including airway emergencies such as foreign body, epiglottitis/</a:t>
            </a:r>
            <a:r>
              <a:rPr lang="en-US" dirty="0" err="1"/>
              <a:t>tracheitis</a:t>
            </a:r>
            <a:r>
              <a:rPr lang="en-US" dirty="0"/>
              <a:t>, or inhalation 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8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5D4ED4-B47B-8862-F8B1-9AA1EA1C6521}"/>
              </a:ext>
            </a:extLst>
          </p:cNvPr>
          <p:cNvSpPr txBox="1"/>
          <p:nvPr/>
        </p:nvSpPr>
        <p:spPr>
          <a:xfrm>
            <a:off x="300250" y="101814"/>
            <a:ext cx="96830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latin typeface="Calibri"/>
                <a:cs typeface="Sabon Next LT"/>
              </a:rPr>
              <a:t>Steering Committee Announcements</a:t>
            </a:r>
            <a:endParaRPr lang="en-US" sz="4000" b="1" dirty="0">
              <a:cs typeface="Sabon Next 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D1D98-BF42-9792-D47B-22F7E9931AF8}"/>
              </a:ext>
            </a:extLst>
          </p:cNvPr>
          <p:cNvSpPr txBox="1"/>
          <p:nvPr/>
        </p:nvSpPr>
        <p:spPr>
          <a:xfrm>
            <a:off x="422170" y="672900"/>
            <a:ext cx="11206065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 sz="2800" dirty="0" smtClean="0"/>
          </a:p>
          <a:p>
            <a:r>
              <a:rPr lang="en-US" b="1" dirty="0"/>
              <a:t>American College of Surgeons (ACS)</a:t>
            </a:r>
          </a:p>
          <a:p>
            <a:pPr lvl="0"/>
            <a:r>
              <a:rPr lang="en-US" i="1" dirty="0"/>
              <a:t>Section 5 "The trauma program must utilize comprehensive clinical pathways and clinical practice guidelines that facilitate the standardization of patient care for the injured patient."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updated every three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Specifically require protocols/pathways for </a:t>
            </a:r>
            <a:r>
              <a:rPr lang="en-US" b="1" dirty="0"/>
              <a:t>pediatric </a:t>
            </a:r>
            <a:r>
              <a:rPr lang="en-US" b="1" dirty="0" err="1"/>
              <a:t>nonaccidental</a:t>
            </a:r>
            <a:r>
              <a:rPr lang="en-US" b="1" dirty="0"/>
              <a:t> trauma</a:t>
            </a:r>
            <a:r>
              <a:rPr lang="en-US" dirty="0"/>
              <a:t>, massive transfusion, anticoagulation reversal, long bone/open extremity/pelvic fractures, and trauma transfers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The Joint Commission (TJC)</a:t>
            </a:r>
          </a:p>
          <a:p>
            <a:pPr lvl="0"/>
            <a:r>
              <a:rPr lang="en-US" i="1" dirty="0" smtClean="0"/>
              <a:t>As of Jan 1, 2023 12 Elements of Performance (EPs) in Medication Management (MM.09.01.01)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EP 15. The antibiotic stewardship program documents the evidence-based use of antibiotics in all departments and services of the hospital.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EP 18. </a:t>
            </a:r>
            <a:r>
              <a:rPr lang="en-US" b="1" dirty="0" smtClean="0"/>
              <a:t>The antibiotic stewardship program implements at least two evidence-based guidelines</a:t>
            </a:r>
            <a:r>
              <a:rPr lang="en-US" dirty="0" smtClean="0"/>
              <a:t> to improve antibiotic use for the most common indications.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EP 19. The antibiotic stewardship program evaluates adherence (including antibiotic selection and duration of therapy, where applicable) to at least one of the evidence-based guidelines the hospital implements.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EP 20. The antibiotic stewardship program collects, analyzes, and reports data to hospital leadership and prescribers.</a:t>
            </a:r>
          </a:p>
          <a:p>
            <a:pPr lvl="1"/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Calibri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247297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4BAAB1-F237-7A41-DD41-6FB55E6B8E0D}"/>
              </a:ext>
            </a:extLst>
          </p:cNvPr>
          <p:cNvSpPr txBox="1"/>
          <p:nvPr/>
        </p:nvSpPr>
        <p:spPr>
          <a:xfrm>
            <a:off x="2697760" y="5075058"/>
            <a:ext cx="6796345" cy="12360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Calibri"/>
                <a:ea typeface="+mj-ea"/>
                <a:cs typeface="Calibri"/>
              </a:rPr>
              <a:t>Thank You!</a:t>
            </a:r>
            <a:endParaRPr lang="en-US">
              <a:ea typeface="+mj-ea"/>
            </a:endParaRPr>
          </a:p>
        </p:txBody>
      </p:sp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F2B0EB-5BD9-4E7D-FC06-94B680D8D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8" r="-1" b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5CB9B-C890-D719-F9C1-7FA5B246A041}"/>
              </a:ext>
            </a:extLst>
          </p:cNvPr>
          <p:cNvSpPr txBox="1">
            <a:spLocks/>
          </p:cNvSpPr>
          <p:nvPr/>
        </p:nvSpPr>
        <p:spPr>
          <a:xfrm>
            <a:off x="579061" y="1823720"/>
            <a:ext cx="11159201" cy="4880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endParaRPr lang="en-US" sz="3200">
              <a:latin typeface="Calibri"/>
              <a:ea typeface="+mn-lt"/>
              <a:cs typeface="Calibri"/>
            </a:endParaRPr>
          </a:p>
          <a:p>
            <a:endParaRPr lang="en-US" sz="2200">
              <a:solidFill>
                <a:srgbClr val="1F2C8F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endParaRPr lang="en-US" sz="2400">
              <a:solidFill>
                <a:srgbClr val="DF8C8C"/>
              </a:solidFill>
              <a:latin typeface="Calibri"/>
              <a:cs typeface="Sabon Next LT"/>
            </a:endParaRPr>
          </a:p>
          <a:p>
            <a:endParaRPr lang="en-US">
              <a:cs typeface="Sabon Next LT"/>
            </a:endParaRPr>
          </a:p>
          <a:p>
            <a:endParaRPr lang="en-US">
              <a:cs typeface="Sabon Next LT"/>
            </a:endParaRPr>
          </a:p>
          <a:p>
            <a:endParaRPr lang="en-US">
              <a:cs typeface="Sabon Next LT"/>
            </a:endParaRPr>
          </a:p>
          <a:p>
            <a:endParaRPr lang="en-US">
              <a:cs typeface="Sabon Next LT"/>
            </a:endParaRPr>
          </a:p>
          <a:p>
            <a:endParaRPr lang="en-US">
              <a:cs typeface="Sabon Next LT"/>
            </a:endParaRPr>
          </a:p>
          <a:p>
            <a:endParaRPr lang="en-US">
              <a:cs typeface="Sabon Next LT"/>
            </a:endParaRPr>
          </a:p>
          <a:p>
            <a:endParaRPr lang="en-US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1088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FF5586CD6AD41B40231A3CD6C248F" ma:contentTypeVersion="6" ma:contentTypeDescription="Create a new document." ma:contentTypeScope="" ma:versionID="284305e1ed482e6422abc33c156420d3">
  <xsd:schema xmlns:xsd="http://www.w3.org/2001/XMLSchema" xmlns:xs="http://www.w3.org/2001/XMLSchema" xmlns:p="http://schemas.microsoft.com/office/2006/metadata/properties" xmlns:ns1="http://schemas.microsoft.com/sharepoint/v3" xmlns:ns2="26cd9974-2cee-4c27-b155-e4564bc25acb" xmlns:ns3="3e4bee93-ee43-424c-9b0c-8e7cd1daaaa9" targetNamespace="http://schemas.microsoft.com/office/2006/metadata/properties" ma:root="true" ma:fieldsID="3b6b67675914cccfc51b56f7094956d6" ns1:_="" ns2:_="" ns3:_="">
    <xsd:import namespace="http://schemas.microsoft.com/sharepoint/v3"/>
    <xsd:import namespace="26cd9974-2cee-4c27-b155-e4564bc25acb"/>
    <xsd:import namespace="3e4bee93-ee43-424c-9b0c-8e7cd1daaaa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d9974-2cee-4c27-b155-e4564bc25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bee93-ee43-424c-9b0c-8e7cd1daaaa9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0FBB2E-FE88-455F-A5DF-1119C34A8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cd9974-2cee-4c27-b155-e4564bc25acb"/>
    <ds:schemaRef ds:uri="3e4bee93-ee43-424c-9b0c-8e7cd1daa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D23699-A6BB-4C27-B49B-FC3738267B7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352D502-486A-45C5-8077-9ADC302325F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775574-7EB9-42CE-9CDC-B5A74CC76428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3e4bee93-ee43-424c-9b0c-8e7cd1daaaa9"/>
    <ds:schemaRef ds:uri="26cd9974-2cee-4c27-b155-e4564bc25acb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{552DED77-626A-4BDA-B9DE-4B8710E310C7}tf78438558_win32</Template>
  <TotalTime>35111</TotalTime>
  <Words>534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Sabon Next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Ebp/Guideline program Quarterly Meeting</dc:title>
  <dc:subject/>
  <dc:creator>Maciorowski, Kim D.</dc:creator>
  <cp:lastModifiedBy>Higgins, Amanda</cp:lastModifiedBy>
  <cp:revision>55</cp:revision>
  <dcterms:created xsi:type="dcterms:W3CDTF">2022-11-16T19:29:08Z</dcterms:created>
  <dcterms:modified xsi:type="dcterms:W3CDTF">2024-02-15T17:54:42Z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0x01010096AFF5586CD6AD41B40231A3CD6C248F</vt:lpwstr>
  </property>
</Properties>
</file>