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1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4.xml" ContentType="application/vnd.openxmlformats-officedocument.theme+xml"/>
  <Override PartName="/ppt/slideLayouts/slideLayout5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671" r:id="rId3"/>
    <p:sldMasterId id="2147483779" r:id="rId4"/>
    <p:sldMasterId id="2147483662" r:id="rId5"/>
    <p:sldMasterId id="2147483741" r:id="rId6"/>
    <p:sldMasterId id="2147483744" r:id="rId7"/>
    <p:sldMasterId id="2147483769" r:id="rId8"/>
    <p:sldMasterId id="2147483738" r:id="rId9"/>
    <p:sldMasterId id="2147483747" r:id="rId10"/>
    <p:sldMasterId id="2147483750" r:id="rId11"/>
    <p:sldMasterId id="2147483664" r:id="rId12"/>
    <p:sldMasterId id="2147483753" r:id="rId13"/>
    <p:sldMasterId id="2147483756" r:id="rId14"/>
    <p:sldMasterId id="2147483706" r:id="rId15"/>
  </p:sldMasterIdLst>
  <p:notesMasterIdLst>
    <p:notesMasterId r:id="rId31"/>
  </p:notesMasterIdLst>
  <p:sldIdLst>
    <p:sldId id="296" r:id="rId16"/>
    <p:sldId id="297" r:id="rId17"/>
    <p:sldId id="300" r:id="rId18"/>
    <p:sldId id="307" r:id="rId19"/>
    <p:sldId id="308" r:id="rId20"/>
    <p:sldId id="305" r:id="rId21"/>
    <p:sldId id="306" r:id="rId22"/>
    <p:sldId id="309" r:id="rId23"/>
    <p:sldId id="310" r:id="rId24"/>
    <p:sldId id="304" r:id="rId25"/>
    <p:sldId id="302" r:id="rId26"/>
    <p:sldId id="313" r:id="rId27"/>
    <p:sldId id="301" r:id="rId28"/>
    <p:sldId id="303" r:id="rId29"/>
    <p:sldId id="31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59585C"/>
    <a:srgbClr val="005EB8"/>
    <a:srgbClr val="A0DAF2"/>
    <a:srgbClr val="005CB9"/>
    <a:srgbClr val="77777A"/>
    <a:srgbClr val="006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75798-6BB0-A866-715B-6763973D06DB}" v="23" dt="2024-02-14T18:28:17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8E318-BCD2-4CDD-8849-4E2BAC8390B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1AC98-E081-40BA-B605-F7D71F232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9995" y="1122363"/>
            <a:ext cx="10610850" cy="2387600"/>
          </a:xfrm>
        </p:spPr>
        <p:txBody>
          <a:bodyPr anchor="ctr"/>
          <a:lstStyle>
            <a:lvl1pPr algn="ctr">
              <a:defRPr sz="6000" b="1" i="0" baseline="0">
                <a:solidFill>
                  <a:schemeClr val="tx1"/>
                </a:solidFill>
                <a:latin typeface="VAG Rounded Next" panose="020F0502020203020204" pitchFamily="34" charset="0"/>
              </a:defRPr>
            </a:lvl1pPr>
          </a:lstStyle>
          <a:p>
            <a:r>
              <a:rPr lang="en-US"/>
              <a:t>Brand Template CM Blue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995" y="3602038"/>
            <a:ext cx="1061085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0D6A51-2275-7244-80D0-A3B484ED9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6441" y="582273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FC3009-D741-4C00-3759-639AE4889B08}"/>
              </a:ext>
            </a:extLst>
          </p:cNvPr>
          <p:cNvGrpSpPr/>
          <p:nvPr userDrawn="1"/>
        </p:nvGrpSpPr>
        <p:grpSpPr>
          <a:xfrm>
            <a:off x="4549107" y="6143794"/>
            <a:ext cx="3908415" cy="600403"/>
            <a:chOff x="4549107" y="5226890"/>
            <a:chExt cx="3908415" cy="60040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CB72BC-C949-9440-B876-0C9921732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997" y="5249972"/>
              <a:ext cx="662423" cy="55423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ABE3538-7D6E-DD46-AB9C-7025B5B55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9107" y="5226890"/>
              <a:ext cx="488133" cy="60040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D039CF-7CB3-5246-8423-6DD9422EA1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172574" y="5287379"/>
              <a:ext cx="770749" cy="4794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D1E3E6-010D-0911-71F6-572B132F85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212012" y="5363822"/>
              <a:ext cx="1245510" cy="326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82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 spc="70" baseline="0">
                <a:latin typeface="VAG Rounded Next SemiBold" panose="020F05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i="0" kern="1200" spc="70" baseline="0" dirty="0">
                <a:solidFill>
                  <a:srgbClr val="005CB9"/>
                </a:solidFill>
                <a:latin typeface="VAG Rounded Next SemiBold" panose="020F05020202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1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2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8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rgbClr val="53565A"/>
                </a:solidFill>
              </a:defRPr>
            </a:lvl1pPr>
          </a:lstStyle>
          <a:p>
            <a:r>
              <a:rPr lang="en-US"/>
              <a:t>Brand Template Grey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3565A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16E185-600D-746B-D021-138B7589A654}"/>
              </a:ext>
            </a:extLst>
          </p:cNvPr>
          <p:cNvGrpSpPr/>
          <p:nvPr userDrawn="1"/>
        </p:nvGrpSpPr>
        <p:grpSpPr>
          <a:xfrm>
            <a:off x="4061495" y="6120449"/>
            <a:ext cx="4069009" cy="690399"/>
            <a:chOff x="286054" y="6120449"/>
            <a:chExt cx="4069009" cy="6903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CDD5D3-43DB-3544-ADD2-C70EF58D3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4966" y="6120449"/>
              <a:ext cx="986617" cy="6903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87801E-BE56-A140-96CA-2566A9B655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169" y="6146062"/>
              <a:ext cx="738021" cy="617490"/>
            </a:xfrm>
            <a:prstGeom prst="rect">
              <a:avLst/>
            </a:prstGeom>
          </p:spPr>
        </p:pic>
        <p:pic>
          <p:nvPicPr>
            <p:cNvPr id="11" name="Picture 10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38C38519-BEEB-1042-A6D3-831A3622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2372" y="6317991"/>
              <a:ext cx="1392691" cy="3651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281A73-8300-B041-BBEA-DC95FCC0C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054" y="6146062"/>
              <a:ext cx="502024" cy="617489"/>
            </a:xfrm>
            <a:prstGeom prst="rect">
              <a:avLst/>
            </a:prstGeom>
          </p:spPr>
        </p:pic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6FB7FB-7E02-A24D-8D0C-B26E4D7B9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0432" y="6268888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7777A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1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24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43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 spc="70" baseline="0">
                <a:latin typeface="VAG Rounded Next SemiBold" panose="020F05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i="0" kern="1200" spc="70" baseline="0" dirty="0">
                <a:solidFill>
                  <a:srgbClr val="53565A"/>
                </a:solidFill>
                <a:latin typeface="VAG Rounded Next SemiBold" panose="020F05020202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88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4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1DC7D-0A20-4A21-209E-7F80141C44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Brand Template Blue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E62F98D-A78F-3E30-6D0E-60F00C275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E3F1B0-4425-C58D-1F9C-6898A9759BAF}"/>
              </a:ext>
            </a:extLst>
          </p:cNvPr>
          <p:cNvGrpSpPr/>
          <p:nvPr userDrawn="1"/>
        </p:nvGrpSpPr>
        <p:grpSpPr>
          <a:xfrm>
            <a:off x="5206631" y="6226629"/>
            <a:ext cx="3443215" cy="584219"/>
            <a:chOff x="286054" y="6120449"/>
            <a:chExt cx="4069009" cy="69039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A9D1C2-9FEC-B7EE-6944-6431BF9D52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4966" y="6120449"/>
              <a:ext cx="986617" cy="69039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C2BA29E-B52D-6C8E-A257-BD31447419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169" y="6146062"/>
              <a:ext cx="738021" cy="617490"/>
            </a:xfrm>
            <a:prstGeom prst="rect">
              <a:avLst/>
            </a:prstGeom>
          </p:spPr>
        </p:pic>
        <p:pic>
          <p:nvPicPr>
            <p:cNvPr id="15" name="Picture 14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9BD65E7D-7884-FE4A-AB95-1E1B238086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2372" y="6317991"/>
              <a:ext cx="1392691" cy="3651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276A0AD-3FD7-4458-62FA-105FCF5FE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054" y="6146062"/>
              <a:ext cx="502024" cy="617489"/>
            </a:xfrm>
            <a:prstGeom prst="rect">
              <a:avLst/>
            </a:prstGeom>
          </p:spPr>
        </p:pic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63B5F7-CAA0-AD23-9ECF-6B51CC1DC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39" y="630518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8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36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87921-1967-674F-223F-AC9535C83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8817" y="6311900"/>
            <a:ext cx="615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5E77E-1787-9C83-004C-B32CC0AD7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39" y="630518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2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6410E-C177-37B2-9DD4-D8B701B2F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8817" y="6311900"/>
            <a:ext cx="615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CEF2A-EAFC-83D4-DA7B-9F68902A3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39" y="630518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16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 i="0" spc="70" baseline="0">
                <a:solidFill>
                  <a:schemeClr val="tx1"/>
                </a:solidFill>
                <a:latin typeface="VAG Rounded Next SemiBold" panose="020F05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lang="en-US" sz="2800" b="1" i="0" kern="1200" spc="70" baseline="0" dirty="0">
                <a:solidFill>
                  <a:schemeClr val="tx1"/>
                </a:solidFill>
                <a:latin typeface="VAG Rounded Next SemiBold" panose="020F05020202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3005E55-89D1-6F2F-A31D-8DC07E57CD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18817" y="6311900"/>
            <a:ext cx="615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AA5ED8-2D3E-AA49-39F4-666F07AEA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2739" y="630518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41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1B8859-4509-31F1-FE6F-890ED7D4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8817" y="6311900"/>
            <a:ext cx="615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5406B6-EADE-53CA-B5C5-38177E1BA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39" y="630518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14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5CCE9-8E93-ED0D-2055-6DCCEAFFC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8817" y="6311900"/>
            <a:ext cx="615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CF515-9A6C-3CB0-CA22-EF3468ACB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39" y="630518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19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BB91D-B9D7-3B45-A0FE-FFA0FAFB3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8050" y="579020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83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7763CD-DED0-F94C-B45A-81BB3C829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825625"/>
            <a:ext cx="7957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0C0162-0924-684A-8ECD-9469176DA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112" y="5801494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6C081BE5-010C-AB29-9609-8FCD0215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58" y="3889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</p:spTree>
    <p:extLst>
      <p:ext uri="{BB962C8B-B14F-4D97-AF65-F5344CB8AC3E}">
        <p14:creationId xmlns:p14="http://schemas.microsoft.com/office/powerpoint/2010/main" val="3026644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880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8D4EC1-E179-FEFA-A98D-F82C1F4BD4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420" y="2112681"/>
            <a:ext cx="5301916" cy="1789447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</p:spTree>
    <p:extLst>
      <p:ext uri="{BB962C8B-B14F-4D97-AF65-F5344CB8AC3E}">
        <p14:creationId xmlns:p14="http://schemas.microsoft.com/office/powerpoint/2010/main" val="818532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5D0BB-1A08-8B47-9095-CC2A0CB7D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88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7763CD-DED0-F94C-B45A-81BB3C829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1825625"/>
            <a:ext cx="7957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3AC656-8C49-704D-AA63-8BCCAA4BF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BF1D5FE-93BC-8516-C98B-14BAADBB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5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</p:spTree>
    <p:extLst>
      <p:ext uri="{BB962C8B-B14F-4D97-AF65-F5344CB8AC3E}">
        <p14:creationId xmlns:p14="http://schemas.microsoft.com/office/powerpoint/2010/main" val="42503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176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176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94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8804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99FAE28-F2B8-C8E0-4D04-72E7AD249E32}"/>
              </a:ext>
            </a:extLst>
          </p:cNvPr>
          <p:cNvSpPr txBox="1">
            <a:spLocks/>
          </p:cNvSpPr>
          <p:nvPr userDrawn="1"/>
        </p:nvSpPr>
        <p:spPr>
          <a:xfrm>
            <a:off x="383420" y="2112681"/>
            <a:ext cx="5301916" cy="1789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05CB9"/>
                </a:solidFill>
                <a:latin typeface="VAG Rounded Next" panose="020F05020202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Use For Title Slide</a:t>
            </a:r>
          </a:p>
        </p:txBody>
      </p:sp>
    </p:spTree>
    <p:extLst>
      <p:ext uri="{BB962C8B-B14F-4D97-AF65-F5344CB8AC3E}">
        <p14:creationId xmlns:p14="http://schemas.microsoft.com/office/powerpoint/2010/main" val="3925959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7199-A3CE-804F-9500-79C52E324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99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541758-94DA-5748-84E3-F98B100EE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6AA9D9FF-6E43-529D-FB75-1267AD9F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A6F155-3923-0D20-BD54-F0105AC7A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210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76731" y="62841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F7E53B-4F77-C624-70F4-A208CC98DABB}"/>
              </a:ext>
            </a:extLst>
          </p:cNvPr>
          <p:cNvSpPr txBox="1">
            <a:spLocks/>
          </p:cNvSpPr>
          <p:nvPr userDrawn="1"/>
        </p:nvSpPr>
        <p:spPr>
          <a:xfrm>
            <a:off x="383420" y="2112681"/>
            <a:ext cx="5301916" cy="1789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05CB9"/>
                </a:solidFill>
                <a:latin typeface="VAG Rounded Next" panose="020F05020202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Use For Title Slide</a:t>
            </a:r>
          </a:p>
        </p:txBody>
      </p:sp>
    </p:spTree>
    <p:extLst>
      <p:ext uri="{BB962C8B-B14F-4D97-AF65-F5344CB8AC3E}">
        <p14:creationId xmlns:p14="http://schemas.microsoft.com/office/powerpoint/2010/main" val="1287874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284956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158" y="3602039"/>
            <a:ext cx="6452937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4F138-56D8-3146-B8F9-A5580A829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4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443A62-8F34-1E47-B6FE-F056C490D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AA99676-2E74-9AAC-4BC4-BAB3763E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637BCD6-6921-566C-EF08-CB41AC588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331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41DF79-F082-052F-2636-212847A06A81}"/>
              </a:ext>
            </a:extLst>
          </p:cNvPr>
          <p:cNvSpPr txBox="1">
            <a:spLocks/>
          </p:cNvSpPr>
          <p:nvPr userDrawn="1"/>
        </p:nvSpPr>
        <p:spPr>
          <a:xfrm>
            <a:off x="383420" y="2112681"/>
            <a:ext cx="5301916" cy="1789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05CB9"/>
                </a:solidFill>
                <a:latin typeface="VAG Rounded Next" panose="020F05020202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Use For Title Slide</a:t>
            </a:r>
          </a:p>
        </p:txBody>
      </p:sp>
    </p:spTree>
    <p:extLst>
      <p:ext uri="{BB962C8B-B14F-4D97-AF65-F5344CB8AC3E}">
        <p14:creationId xmlns:p14="http://schemas.microsoft.com/office/powerpoint/2010/main" val="3409297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1122363"/>
            <a:ext cx="6316579" cy="2387600"/>
          </a:xfrm>
        </p:spPr>
        <p:txBody>
          <a:bodyPr anchor="ctr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232" y="3602038"/>
            <a:ext cx="6316579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77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1173922"/>
          </a:xfrm>
        </p:spPr>
        <p:txBody>
          <a:bodyPr anchor="ctr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C5E7516-C4D9-BD4F-8B51-54D500F0D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7" y="1825625"/>
            <a:ext cx="6452937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solidFill>
                  <a:schemeClr val="tx1"/>
                </a:solidFill>
                <a:latin typeface="VAG Rounded Next" panose="020F0502020203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VAG Rounded Next" panose="020F0502020203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VAG Rounded Next" panose="020F0502020203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VAG Rounded Next" panose="020F0502020203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VAG Rounded Next" panose="020F0502020203020204" pitchFamily="34" charset="0"/>
              </a:defRPr>
            </a:lvl5pPr>
          </a:lstStyle>
          <a:p>
            <a:pPr lvl="0"/>
            <a:r>
              <a:rPr lang="en-US" err="1"/>
              <a:t>Vag</a:t>
            </a:r>
            <a:r>
              <a:rPr lang="en-US"/>
              <a:t> Rounded Next Regular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80FE03D-273A-D940-9238-AFB89566E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31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495" y="1122363"/>
            <a:ext cx="5329989" cy="23876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055FB8-9710-414A-9F4B-A0F377FB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20B61-A5BD-9D42-A633-C9560CD67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1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52461F4-01A7-7948-B507-8DA43A573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38850" y="2505075"/>
            <a:ext cx="5183188" cy="36845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DDD88F-DC5B-DC42-86F9-3FD2623D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D7662C-1F7A-A44A-B3FE-E110851E1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 spc="70" baseline="0">
                <a:latin typeface="VAG Rounded Next SemiBold" panose="020F0502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D423849-6D95-0445-81B8-FD11A3F4F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505075"/>
            <a:ext cx="5157787" cy="36845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17ED143-8809-C140-B364-74F450A4B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885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i="0" kern="1200" spc="70" baseline="0" dirty="0">
                <a:solidFill>
                  <a:schemeClr val="tx1"/>
                </a:solidFill>
                <a:latin typeface="VAG Rounded Next SemiBold" panose="020F05020202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292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1122363"/>
            <a:ext cx="6316579" cy="2387600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232" y="3602038"/>
            <a:ext cx="6316579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33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1173922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54BA18-D122-3040-9A70-3BCC1A6B8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7" y="1825625"/>
            <a:ext cx="6452937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Vag</a:t>
            </a:r>
            <a:r>
              <a:rPr lang="en-US"/>
              <a:t> Rounded Next Regular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F7E468-E740-FF48-AFFE-A82FD8037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7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495" y="1122363"/>
            <a:ext cx="5329989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055FB8-9710-414A-9F4B-A0F377FB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20B61-A5BD-9D42-A633-C9560CD67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3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2" y="1122363"/>
            <a:ext cx="6316579" cy="2387600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232" y="3602038"/>
            <a:ext cx="6316579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03066D-9100-F249-8EFB-937BE9FB9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58C31-A85F-D34E-BE6D-E9832B52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71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58" y="406400"/>
            <a:ext cx="6452937" cy="1173922"/>
          </a:xfr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A228D7-EDF0-9747-980E-75219C4D5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7" y="1825625"/>
            <a:ext cx="6452937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Vag</a:t>
            </a:r>
            <a:r>
              <a:rPr lang="en-US"/>
              <a:t> Rounded Next Regular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5027A-84A5-B04A-A8E7-5D6EC548A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65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0495" y="1122363"/>
            <a:ext cx="5329989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055FB8-9710-414A-9F4B-A0F377FB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20B61-A5BD-9D42-A633-C9560CD67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37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106" y="1122363"/>
            <a:ext cx="6075948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06" y="3602038"/>
            <a:ext cx="6075948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680" y="6288042"/>
            <a:ext cx="4114800" cy="365125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64F68-1E68-F54B-8AB0-CE4AA57E0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68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949" y="406400"/>
            <a:ext cx="6452937" cy="117392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971FFE-5F82-214F-B930-074FEDA41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49" y="1825625"/>
            <a:ext cx="6007768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0C30C9-B165-9149-B0E2-E67815B5E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15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012" y="1122363"/>
            <a:ext cx="5931568" cy="2387600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3396" y="617941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ADBD30-C06C-6C49-9C37-8015B273C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606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106" y="1122363"/>
            <a:ext cx="6075948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06" y="3602038"/>
            <a:ext cx="6075948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680" y="6288042"/>
            <a:ext cx="4114800" cy="365125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79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949" y="406400"/>
            <a:ext cx="6452937" cy="117392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B70D6AA-087E-F240-8E33-F5516D25B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49" y="1786252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46BED-9101-0B46-9531-B82161BA6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7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012" y="1122363"/>
            <a:ext cx="5931568" cy="2387600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3396" y="617941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027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106" y="1122363"/>
            <a:ext cx="6075948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106" y="3602038"/>
            <a:ext cx="6075948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005CB9"/>
                </a:solidFill>
                <a:latin typeface="VAG Rounded Next SemiBold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680" y="6288042"/>
            <a:ext cx="4114800" cy="365125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22EF2-2DE5-1548-AA1F-EC97346D0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64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949" y="406400"/>
            <a:ext cx="6452937" cy="1173922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A082CC-6C39-A44F-8361-B789815B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49" y="1786252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5B1DE4-842C-7843-B5A4-483A81249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82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012" y="1122363"/>
            <a:ext cx="5931568" cy="2387600"/>
          </a:xfrm>
        </p:spPr>
        <p:txBody>
          <a:bodyPr anchor="b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/>
              <a:t>Use For Title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3396" y="617941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606BDF-A70B-934D-969C-09B78DCA4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5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40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80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4880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480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4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 baseline="0">
                <a:solidFill>
                  <a:srgbClr val="005CB9"/>
                </a:solidFill>
              </a:defRPr>
            </a:lvl1pPr>
          </a:lstStyle>
          <a:p>
            <a:r>
              <a:rPr lang="en-US"/>
              <a:t>Brand Template CM Blue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 baseline="0">
                <a:solidFill>
                  <a:srgbClr val="005CB9"/>
                </a:solidFill>
                <a:latin typeface="VAG Rounded Next" panose="020F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A1194B-665A-39B7-808C-BD0F99D9EE45}"/>
              </a:ext>
            </a:extLst>
          </p:cNvPr>
          <p:cNvGrpSpPr/>
          <p:nvPr userDrawn="1"/>
        </p:nvGrpSpPr>
        <p:grpSpPr>
          <a:xfrm>
            <a:off x="4279078" y="5983507"/>
            <a:ext cx="4476814" cy="813430"/>
            <a:chOff x="321032" y="5841570"/>
            <a:chExt cx="4476814" cy="8134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48F5D2-92EB-EE48-89D7-18383DEFFD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83813" y="5923118"/>
              <a:ext cx="980004" cy="6857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6BE361-2941-254A-B658-5E1325F23D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183" y="5942159"/>
              <a:ext cx="819633" cy="685773"/>
            </a:xfrm>
            <a:prstGeom prst="rect">
              <a:avLst/>
            </a:prstGeom>
          </p:spPr>
        </p:pic>
        <p:pic>
          <p:nvPicPr>
            <p:cNvPr id="14" name="Picture 13" descr="A picture containing plate&#10;&#10;Description automatically generated">
              <a:extLst>
                <a:ext uri="{FF2B5EF4-FFF2-40B4-BE49-F238E27FC236}">
                  <a16:creationId xmlns:a16="http://schemas.microsoft.com/office/drawing/2014/main" id="{C4C1B728-710B-4F42-A087-1DAC20234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1149" y="6085291"/>
              <a:ext cx="1546697" cy="4055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9BF662-5B82-1E46-A445-08703BC1F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1032" y="5841570"/>
              <a:ext cx="661326" cy="813430"/>
            </a:xfrm>
            <a:prstGeom prst="rect">
              <a:avLst/>
            </a:prstGeom>
          </p:spPr>
        </p:pic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78BFB2-6079-434F-BAEF-63EE1CD7A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5771958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5CB9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7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5CB9"/>
                </a:solidFill>
              </a:defRPr>
            </a:lvl1pPr>
            <a:lvl2pPr>
              <a:defRPr>
                <a:solidFill>
                  <a:srgbClr val="005CB9"/>
                </a:solidFill>
              </a:defRPr>
            </a:lvl2pPr>
            <a:lvl3pPr>
              <a:defRPr>
                <a:solidFill>
                  <a:srgbClr val="005CB9"/>
                </a:solidFill>
              </a:defRPr>
            </a:lvl3pPr>
            <a:lvl4pPr>
              <a:defRPr>
                <a:solidFill>
                  <a:srgbClr val="005CB9"/>
                </a:solidFill>
              </a:defRPr>
            </a:lvl4pPr>
            <a:lvl5pPr>
              <a:defRPr>
                <a:solidFill>
                  <a:srgbClr val="005CB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0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emf"/><Relationship Id="rId5" Type="http://schemas.openxmlformats.org/officeDocument/2006/relationships/image" Target="../media/image34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1.emf"/><Relationship Id="rId5" Type="http://schemas.openxmlformats.org/officeDocument/2006/relationships/image" Target="../media/image36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2.emf"/><Relationship Id="rId5" Type="http://schemas.openxmlformats.org/officeDocument/2006/relationships/image" Target="../media/image38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2.emf"/><Relationship Id="rId5" Type="http://schemas.openxmlformats.org/officeDocument/2006/relationships/image" Target="../media/image40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2.emf"/><Relationship Id="rId5" Type="http://schemas.openxmlformats.org/officeDocument/2006/relationships/image" Target="../media/image42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emf"/><Relationship Id="rId5" Type="http://schemas.openxmlformats.org/officeDocument/2006/relationships/image" Target="../media/image24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emf"/><Relationship Id="rId5" Type="http://schemas.openxmlformats.org/officeDocument/2006/relationships/image" Target="../media/image26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emf"/><Relationship Id="rId5" Type="http://schemas.openxmlformats.org/officeDocument/2006/relationships/image" Target="../media/image28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emf"/><Relationship Id="rId5" Type="http://schemas.openxmlformats.org/officeDocument/2006/relationships/image" Target="../media/image30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BE9F66-7A91-4806-26C0-FFCA9AF70F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9145A870-E41F-5233-53EB-708D6464FED2}"/>
              </a:ext>
            </a:extLst>
          </p:cNvPr>
          <p:cNvSpPr>
            <a:spLocks/>
          </p:cNvSpPr>
          <p:nvPr userDrawn="1"/>
        </p:nvSpPr>
        <p:spPr>
          <a:xfrm>
            <a:off x="0" y="258417"/>
            <a:ext cx="11904721" cy="6599583"/>
          </a:xfrm>
          <a:prstGeom prst="round1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501D2-60F7-9D44-0CEC-D3D21069A6D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9298" y="6307019"/>
            <a:ext cx="2092380" cy="432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9176" y="365125"/>
            <a:ext cx="10543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176" y="1825625"/>
            <a:ext cx="10543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3792" y="6306957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40EBF1-3FD6-CADD-E26F-AF887A3B145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71000"/>
          </a:blip>
          <a:stretch>
            <a:fillRect/>
          </a:stretch>
        </p:blipFill>
        <p:spPr>
          <a:xfrm>
            <a:off x="10361943" y="5532436"/>
            <a:ext cx="1542778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1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6E1C4E-1538-8E35-4BE6-13F7C626DB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94"/>
          <a:stretch/>
        </p:blipFill>
        <p:spPr>
          <a:xfrm>
            <a:off x="5850823" y="0"/>
            <a:ext cx="634117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680942-4F6A-AA41-9462-17E010C9A5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0230" y="6031975"/>
            <a:ext cx="2512509" cy="8416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56AA60-FC7F-BE4B-8194-D64489B90F6C}"/>
              </a:ext>
            </a:extLst>
          </p:cNvPr>
          <p:cNvSpPr/>
          <p:nvPr userDrawn="1"/>
        </p:nvSpPr>
        <p:spPr>
          <a:xfrm>
            <a:off x="0" y="0"/>
            <a:ext cx="7267074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915" y="365125"/>
            <a:ext cx="654517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915" y="1825625"/>
            <a:ext cx="6545179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D2BE89-75D3-A74F-94E9-9DF330A5CB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028" y="6232048"/>
            <a:ext cx="2136912" cy="441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F651E1-F213-D5BD-5CB9-4C8F17260E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80000"/>
          </a:blip>
          <a:stretch>
            <a:fillRect/>
          </a:stretch>
        </p:blipFill>
        <p:spPr>
          <a:xfrm>
            <a:off x="0" y="5659820"/>
            <a:ext cx="1198179" cy="119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6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74" r:id="rId2"/>
    <p:sldLayoutId id="214748374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6B3073-1869-B74E-94A0-17D0AB7FA9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D91932-C1BD-8944-BC18-91A1D6238C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0230" y="6031975"/>
            <a:ext cx="2512509" cy="8416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56AA60-FC7F-BE4B-8194-D64489B90F6C}"/>
              </a:ext>
            </a:extLst>
          </p:cNvPr>
          <p:cNvSpPr/>
          <p:nvPr userDrawn="1"/>
        </p:nvSpPr>
        <p:spPr>
          <a:xfrm>
            <a:off x="0" y="0"/>
            <a:ext cx="7267074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915" y="365125"/>
            <a:ext cx="654517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915" y="1825625"/>
            <a:ext cx="6545179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20274A-B868-1440-8897-5B794D5B344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028" y="6232048"/>
            <a:ext cx="2136912" cy="4415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88D270-51EA-25A8-D9EF-9F2F605F68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0"/>
          </a:blip>
          <a:stretch>
            <a:fillRect/>
          </a:stretch>
        </p:blipFill>
        <p:spPr>
          <a:xfrm flipH="1">
            <a:off x="0" y="5930536"/>
            <a:ext cx="927463" cy="9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80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75" r:id="rId2"/>
    <p:sldLayoutId id="214748375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a child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BC063120-9E39-5744-85EF-803CBAA74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946" y="0"/>
            <a:ext cx="5354052" cy="6877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61120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" y="1825625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0580" y="6397659"/>
            <a:ext cx="3907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15673E-147E-6448-8E7D-A894AF814B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873" y="6083209"/>
            <a:ext cx="2362200" cy="791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5D822-51C2-B948-B6E7-AB3BDC31A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1794" y="6267462"/>
            <a:ext cx="2046357" cy="42280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45FA52-4D08-7E4E-A2B5-79B5C0C2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A84A1-91AA-5D37-37B6-CF27F7C09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50000"/>
          </a:blip>
          <a:srcRect l="33059" t="-18410" b="1"/>
          <a:stretch/>
        </p:blipFill>
        <p:spPr>
          <a:xfrm>
            <a:off x="-1" y="6083209"/>
            <a:ext cx="1961767" cy="7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25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76" r:id="rId2"/>
    <p:sldLayoutId id="214748366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120-9E39-5744-85EF-803CBAA74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948" y="0"/>
            <a:ext cx="5354052" cy="68745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61120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" y="1825625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5505" y="62497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7145C9-BF53-4F49-92D4-A6F1955D65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873" y="6083209"/>
            <a:ext cx="2362200" cy="791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4B11C-9789-BD4D-8C61-A4523FA6A2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1794" y="6267462"/>
            <a:ext cx="2046357" cy="422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8226FF-937A-9115-B299-1DB5931F9F2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0"/>
          </a:blip>
          <a:stretch>
            <a:fillRect/>
          </a:stretch>
        </p:blipFill>
        <p:spPr>
          <a:xfrm rot="5400000" flipV="1">
            <a:off x="10853994" y="5557934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9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77" r:id="rId2"/>
    <p:sldLayoutId id="214748375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063120-9E39-5744-85EF-803CBAA74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443" y="-1"/>
            <a:ext cx="5354052" cy="68745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884" y="365125"/>
            <a:ext cx="61120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" y="1825625"/>
            <a:ext cx="6112042" cy="4257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0928" y="63378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C42F21-B5F5-1844-A165-758DACE3B3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873" y="6083209"/>
            <a:ext cx="2362200" cy="7913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C26654-8055-6F4E-B99A-285EB94EBE4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1794" y="6267462"/>
            <a:ext cx="2046357" cy="422801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3A29133-B771-504D-BAC4-E46D1BE4C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8941" y="624305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02052-B898-1648-4F2C-24B9D8020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50000"/>
          </a:blip>
          <a:srcRect l="40092" t="-15134" b="-1"/>
          <a:stretch/>
        </p:blipFill>
        <p:spPr>
          <a:xfrm>
            <a:off x="0" y="6083210"/>
            <a:ext cx="2011214" cy="7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64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78" r:id="rId2"/>
    <p:sldLayoutId id="214748375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21E2BE-A42F-1C9B-05E6-D0C8D67247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4118048" y="4266583"/>
            <a:ext cx="3974965" cy="7911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321D27-BF3A-9649-9355-FC02449E58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8048" y="3020333"/>
            <a:ext cx="3955904" cy="8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0DAF2">
            <a:alpha val="5037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790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576699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E408B0-FC61-EF40-BE8E-2DA6017EA7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3090" y="6319961"/>
            <a:ext cx="2092380" cy="432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4E1C7-AD87-9D1E-A120-DD1BF33E97B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0" y="6185056"/>
            <a:ext cx="3357154" cy="6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9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85C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36C99-1F09-455B-A02D-F54FA0C4DA8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5400" y="5533049"/>
            <a:ext cx="1464975" cy="13243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1420" y="6388746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456A69-7DAC-864B-A276-4526E71202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328272"/>
            <a:ext cx="2092380" cy="4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09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760" r:id="rId2"/>
    <p:sldLayoutId id="2147483761" r:id="rId3"/>
    <p:sldLayoutId id="2147483762" r:id="rId4"/>
    <p:sldLayoutId id="2147483763" r:id="rId5"/>
    <p:sldLayoutId id="214748376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53565A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3565A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7DC3E6-F61E-881E-3407-3593F7B0E2C5}"/>
              </a:ext>
            </a:extLst>
          </p:cNvPr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C96A7AC-248A-C156-3BDE-235FCD35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A7F0D34-BADE-3C4B-81A2-DD3ED96A3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4E43EC8-6A33-93A2-EFD5-10F7B763A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8817" y="6311900"/>
            <a:ext cx="6151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4E12E8-1F80-47BE-D339-F30DD34A2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739" y="6305189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A82C0-C13A-0499-4B81-2FC6A48356F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328272"/>
            <a:ext cx="2092380" cy="4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6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300" baseline="0">
          <a:solidFill>
            <a:schemeClr val="tx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necktie, person, wall&#10;&#10;Description automatically generated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390AF-9F76-EECC-D827-FF7CF6337E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0873448" y="5643154"/>
            <a:ext cx="1318552" cy="12148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270" y="5777627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8101C-8DB4-FC4A-9BAB-A8D9214BCFE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66692"/>
            <a:ext cx="2362200" cy="791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105256-D716-5E49-906D-42590D8E2F4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121" y="6250945"/>
            <a:ext cx="2046357" cy="4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7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6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5985F-C12D-734A-9AA5-3F84BA50C2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66692"/>
            <a:ext cx="2362200" cy="791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426CF1-3C96-4D4E-AE4F-2CF2CCBE33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121" y="6250945"/>
            <a:ext cx="2046357" cy="422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CAF516-4C4A-9A07-3D51-9FD0C0CA54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10959657" y="5643154"/>
            <a:ext cx="1214846" cy="121484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9748" y="5860667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5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67" r:id="rId2"/>
    <p:sldLayoutId id="214748374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5805127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880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CB9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8E77DB-8B61-0E4F-A43A-82136F1979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66692"/>
            <a:ext cx="2362200" cy="791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336AC3-46DF-AF4A-92A7-DE9C40EC1A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121" y="6250945"/>
            <a:ext cx="2046357" cy="422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D7A64F-F79B-74B5-5522-374B296D1F5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9916910" y="6176962"/>
            <a:ext cx="2275089" cy="6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68" r:id="rId2"/>
    <p:sldLayoutId id="214748374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854E27-3C31-9946-B8B3-CD33EF6D17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Body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338840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8101C-8DB4-FC4A-9BAB-A8D9214BCF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66692"/>
            <a:ext cx="2362200" cy="791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105256-D716-5E49-906D-42590D8E2F4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121" y="6250945"/>
            <a:ext cx="2046357" cy="422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96EDE1-7978-CB6F-95A6-1606694F7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3"/>
          <a:stretch/>
        </p:blipFill>
        <p:spPr>
          <a:xfrm>
            <a:off x="3563470" y="6136154"/>
            <a:ext cx="7772400" cy="7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CB9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5CB9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7522E5-A3E3-A28C-E303-29D3256ABB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1"/>
          <a:stretch/>
        </p:blipFill>
        <p:spPr>
          <a:xfrm>
            <a:off x="4612901" y="0"/>
            <a:ext cx="759025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56AA60-FC7F-BE4B-8194-D64489B90F6C}"/>
              </a:ext>
            </a:extLst>
          </p:cNvPr>
          <p:cNvSpPr/>
          <p:nvPr userDrawn="1"/>
        </p:nvSpPr>
        <p:spPr>
          <a:xfrm>
            <a:off x="0" y="0"/>
            <a:ext cx="7267074" cy="685800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915" y="365125"/>
            <a:ext cx="6545179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/>
              <a:t>Vag</a:t>
            </a:r>
            <a:r>
              <a:rPr lang="en-US"/>
              <a:t> Rounded Next Bold (headlines)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915" y="1825625"/>
            <a:ext cx="6545179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err="1"/>
              <a:t>Vag</a:t>
            </a:r>
            <a:r>
              <a:rPr lang="en-US"/>
              <a:t> Rounded Next Regular for sub-heads and 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8941" y="6452805"/>
            <a:ext cx="493059" cy="37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63A6"/>
                </a:solidFill>
              </a:defRPr>
            </a:lvl1pPr>
          </a:lstStyle>
          <a:p>
            <a:fld id="{5D5ACDC5-7D88-4043-A5E3-34CEDBAF3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6137" y="63349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0A911B-4104-8240-8E33-23E5B2646C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0230" y="6031975"/>
            <a:ext cx="2512509" cy="841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EC1546-0B4A-E440-9545-8E302057B81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028" y="6232048"/>
            <a:ext cx="2136912" cy="4415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20161C-3FD6-D07C-40F2-4B4EFECF2DE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0000"/>
          </a:blip>
          <a:stretch>
            <a:fillRect/>
          </a:stretch>
        </p:blipFill>
        <p:spPr>
          <a:xfrm flipH="1">
            <a:off x="0" y="5878286"/>
            <a:ext cx="979714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4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73" r:id="rId2"/>
    <p:sldLayoutId id="214748374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VAG Rounded Next" panose="020F05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G Rounded Next" panose="020F05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228277-2DE9-6196-EE47-73A4C3E76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647" y="1122363"/>
            <a:ext cx="10833462" cy="2387600"/>
          </a:xfrm>
        </p:spPr>
        <p:txBody>
          <a:bodyPr/>
          <a:lstStyle/>
          <a:p>
            <a:r>
              <a:rPr lang="en-US"/>
              <a:t>Enhanced Recovery After Surgery (ERAS)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5094981-AAA0-4FC4-8FC4-185AC6465A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>
                <a:solidFill>
                  <a:srgbClr val="53565A"/>
                </a:solidFill>
              </a:rPr>
              <a:t>Todd Glenski, MD, MSHA, FASA</a:t>
            </a:r>
          </a:p>
          <a:p>
            <a:r>
              <a:rPr lang="en-US">
                <a:solidFill>
                  <a:srgbClr val="53565A"/>
                </a:solidFill>
              </a:rPr>
              <a:t>Associate Professor of Anesthesiology, University of Missouri-Kansas City</a:t>
            </a:r>
          </a:p>
          <a:p>
            <a:r>
              <a:rPr lang="en-US"/>
              <a:t>Department of Anesthesiology</a:t>
            </a:r>
          </a:p>
          <a:p>
            <a:r>
              <a:rPr lang="en-US">
                <a:solidFill>
                  <a:srgbClr val="53565A"/>
                </a:solidFill>
              </a:rPr>
              <a:t>Department of Evidence Based Practice</a:t>
            </a:r>
          </a:p>
          <a:p>
            <a:r>
              <a:rPr lang="en-US"/>
              <a:t>Children’s Mercy Kansas City</a:t>
            </a:r>
            <a:endParaRPr lang="en-US">
              <a:solidFill>
                <a:srgbClr val="53565A"/>
              </a:solidFill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63380-ED3D-D371-B147-D1D974293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1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D838-53AE-3467-4CCE-40D1A2AA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7B3B-E496-E59E-B227-961FE819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640"/>
            <a:ext cx="2183674" cy="141876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latin typeface="VAG Rounded Next"/>
              </a:rPr>
              <a:t>Monthly Reports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VAG Rounded Next"/>
              </a:rPr>
              <a:t>Dedicated IT is helpful</a:t>
            </a:r>
          </a:p>
          <a:p>
            <a:r>
              <a:rPr lang="en-US">
                <a:latin typeface="VAG Rounded Next"/>
              </a:rPr>
              <a:t>Main Database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975CD-2179-9F0B-83CA-5F9C267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0B5B4-DD14-A6AE-8B9A-D0966D3FA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01" y="1279889"/>
            <a:ext cx="8124825" cy="1379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D408A0-2D7D-03A1-D68B-709A2BCC1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04113"/>
            <a:ext cx="2838450" cy="1400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6B64FB-5591-A5F3-8455-254F35EAF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713" y="2837425"/>
            <a:ext cx="6524625" cy="173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3C7D98-6891-F7CE-D57E-C3EBBB577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3630" y="4747253"/>
            <a:ext cx="4819650" cy="1190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B387DA-104E-E000-7BFA-FCDEE971A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957" y="4737662"/>
            <a:ext cx="5276850" cy="143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88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D838-53AE-3467-4CCE-40D1A2AA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7B3B-E496-E59E-B227-961FE819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275844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VAG Rounded Next"/>
              </a:rPr>
              <a:t>Keep stakeholders in the loop!</a:t>
            </a:r>
          </a:p>
          <a:p>
            <a:r>
              <a:rPr lang="en-US">
                <a:latin typeface="VAG Rounded Next"/>
              </a:rPr>
              <a:t>Find a balance in reporting data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975CD-2179-9F0B-83CA-5F9C267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41F0F-ABED-881F-D527-082AE5801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610" y="1619250"/>
            <a:ext cx="7218179" cy="4137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036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D838-53AE-3467-4CCE-40D1A2AA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Dashboards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975CD-2179-9F0B-83CA-5F9C267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5E00E216-75F3-7386-6CDD-1D717BB15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21" y="1311275"/>
            <a:ext cx="7043158" cy="497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54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D838-53AE-3467-4CCE-40D1A2AA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Academic Endeavors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EE38CA7-3784-6978-7F81-649736371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95" y="2181098"/>
            <a:ext cx="5787546" cy="37748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975CD-2179-9F0B-83CA-5F9C267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FD7A1-03A9-06CB-8E3A-5D21185B9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423" y="2181098"/>
            <a:ext cx="4584252" cy="191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7E82A-693B-D4C7-6054-F264F0CDA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571" y="4327547"/>
            <a:ext cx="4666467" cy="18061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F88695C-CA93-BD6D-5D4D-C65F95706B20}"/>
              </a:ext>
            </a:extLst>
          </p:cNvPr>
          <p:cNvSpPr txBox="1">
            <a:spLocks/>
          </p:cNvSpPr>
          <p:nvPr/>
        </p:nvSpPr>
        <p:spPr>
          <a:xfrm>
            <a:off x="489285" y="15067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 baseline="0">
                <a:solidFill>
                  <a:srgbClr val="53565A"/>
                </a:solidFill>
                <a:latin typeface="VAG Rounded Next" panose="020F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53565A"/>
                </a:solidFill>
                <a:latin typeface="VAG Rounded Next" panose="020F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3565A"/>
                </a:solidFill>
                <a:latin typeface="VAG Rounded Next" panose="020F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53565A"/>
                </a:solidFill>
                <a:latin typeface="VAG Rounded Next" panose="020F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53565A"/>
                </a:solidFill>
                <a:latin typeface="VAG Rounded Next" panose="020F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Local/National Meetings, Publications (Anesthesiology, Surgery)</a:t>
            </a:r>
          </a:p>
        </p:txBody>
      </p:sp>
    </p:spTree>
    <p:extLst>
      <p:ext uri="{BB962C8B-B14F-4D97-AF65-F5344CB8AC3E}">
        <p14:creationId xmlns:p14="http://schemas.microsoft.com/office/powerpoint/2010/main" val="408601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D838-53AE-3467-4CCE-40D1A2AA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&amp; Ongoing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7B3B-E496-E59E-B227-961FE819D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Your institution </a:t>
            </a:r>
            <a:r>
              <a:rPr lang="en-US"/>
              <a:t>doesn’t have </a:t>
            </a:r>
            <a:r>
              <a:rPr lang="en-US" dirty="0"/>
              <a:t>cultural buy in to support a successful perioperative pathway</a:t>
            </a:r>
          </a:p>
          <a:p>
            <a:pPr lvl="1"/>
            <a:r>
              <a:rPr lang="en-US" dirty="0"/>
              <a:t>People are resistant to almost any type of change; “my way is the best way”</a:t>
            </a:r>
          </a:p>
          <a:p>
            <a:r>
              <a:rPr lang="en-US" dirty="0"/>
              <a:t>Important stakeholders are left in the dark </a:t>
            </a:r>
          </a:p>
          <a:p>
            <a:r>
              <a:rPr lang="en-US" dirty="0"/>
              <a:t>Pathway implementers aren't aware that a patient is part of a pathway or what the pathway entails</a:t>
            </a:r>
          </a:p>
          <a:p>
            <a:pPr lvl="1"/>
            <a:r>
              <a:rPr lang="en-US" dirty="0"/>
              <a:t>Visibility is important</a:t>
            </a:r>
          </a:p>
          <a:p>
            <a:r>
              <a:rPr lang="en-US" dirty="0"/>
              <a:t>Data: how &amp; what to measure, who to report back to</a:t>
            </a:r>
          </a:p>
          <a:p>
            <a:r>
              <a:rPr lang="en-US" dirty="0"/>
              <a:t>You forgot that PDSA cycles are relevant here</a:t>
            </a:r>
          </a:p>
          <a:p>
            <a:pPr lvl="1"/>
            <a:r>
              <a:rPr lang="en-US" dirty="0"/>
              <a:t>Avoid the urge to think of the pathway as a “Set it and Forget it” entity. </a:t>
            </a:r>
          </a:p>
          <a:p>
            <a:pPr lvl="1"/>
            <a:r>
              <a:rPr lang="en-US" dirty="0"/>
              <a:t>ERAS requires inputs of time, energy, and resources for it to survive AND succeed. </a:t>
            </a:r>
          </a:p>
          <a:p>
            <a:pPr lvl="1"/>
            <a:r>
              <a:rPr lang="en-US" dirty="0"/>
              <a:t>Congrats you created a pathway, but forgot to review the data, obtain feedback, identify barriers to compliance, opportunities for improvement, etc.</a:t>
            </a:r>
          </a:p>
          <a:p>
            <a:pPr lvl="1"/>
            <a:r>
              <a:rPr lang="en-US" dirty="0"/>
              <a:t>Closing the loop with stakeholders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975CD-2179-9F0B-83CA-5F9C267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8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1D838-53AE-3467-4CCE-40D1A2AA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587" y="3270113"/>
            <a:ext cx="4805996" cy="9623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you!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36C63-E494-2FE3-85FF-503D4D057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109" y="4595325"/>
            <a:ext cx="5245785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Please email me with questions: tglenski@cmh.edu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013D5E-B706-5E26-17AC-841950EAC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3270113"/>
            <a:ext cx="4141760" cy="123217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975CD-2179-9F0B-83CA-5F9C267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5D5ACDC5-7D88-4043-A5E3-34CEDBAF337A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7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D838-53AE-3467-4CCE-40D1A2AA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ERAS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7B3B-E496-E59E-B227-961FE819D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VAG Rounded Next"/>
              </a:rPr>
              <a:t>What is ERAS?</a:t>
            </a:r>
          </a:p>
          <a:p>
            <a:r>
              <a:rPr lang="en-US"/>
              <a:t>Pathway creation &amp; implementation</a:t>
            </a:r>
          </a:p>
          <a:p>
            <a:r>
              <a:rPr lang="en-US"/>
              <a:t>Data: collection and presentation</a:t>
            </a:r>
          </a:p>
          <a:p>
            <a:r>
              <a:rPr lang="en-US"/>
              <a:t>Academic endeavors</a:t>
            </a:r>
          </a:p>
          <a:p>
            <a:r>
              <a:rPr lang="en-US"/>
              <a:t>Lessons learned on the way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No financial disclosures</a:t>
            </a:r>
          </a:p>
          <a:p>
            <a:endParaRPr lang="en-US"/>
          </a:p>
          <a:p>
            <a:endParaRPr lang="en-US"/>
          </a:p>
          <a:p>
            <a:pPr marL="514350" indent="-514350"/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975CD-2179-9F0B-83CA-5F9C267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3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D838-53AE-3467-4CCE-40D1A2AA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ERAS?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7B3B-E496-E59E-B227-961FE819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661"/>
            <a:ext cx="6477000" cy="480739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VAG Rounded Next"/>
              </a:rPr>
              <a:t>Evidence-based perioperative care pathways designed to enhance the optimization &amp; recovery of surgical patients</a:t>
            </a:r>
          </a:p>
          <a:p>
            <a:pPr lvl="1"/>
            <a:r>
              <a:rPr lang="en-US" dirty="0">
                <a:latin typeface="VAG Rounded Next"/>
              </a:rPr>
              <a:t>Multidisciplinary approach </a:t>
            </a:r>
            <a:endParaRPr lang="en-US"/>
          </a:p>
          <a:p>
            <a:pPr lvl="1"/>
            <a:r>
              <a:rPr lang="en-US">
                <a:latin typeface="VAG Rounded Next"/>
              </a:rPr>
              <a:t>Focusing on factors such as preoperative education, intraoperative fluid management, multimodal opioid-sparing pain management, and early diet &amp; mobilization</a:t>
            </a:r>
            <a:endParaRPr lang="en-US"/>
          </a:p>
          <a:p>
            <a:pPr lvl="1"/>
            <a:r>
              <a:rPr lang="en-US" dirty="0">
                <a:latin typeface="VAG Rounded Next"/>
              </a:rPr>
              <a:t>Minimize unnecessary variation in care</a:t>
            </a:r>
          </a:p>
          <a:p>
            <a:pPr lvl="1"/>
            <a:r>
              <a:rPr lang="en-US" dirty="0">
                <a:latin typeface="VAG Rounded Next"/>
              </a:rPr>
              <a:t>Increasing communication between teams</a:t>
            </a:r>
          </a:p>
          <a:p>
            <a:r>
              <a:rPr lang="en-US" dirty="0">
                <a:latin typeface="VAG Rounded Next"/>
              </a:rPr>
              <a:t>First described in adults</a:t>
            </a:r>
            <a:r>
              <a:rPr lang="en-US" i="1" dirty="0">
                <a:latin typeface="VAG Rounded Next"/>
              </a:rPr>
              <a:t> </a:t>
            </a:r>
            <a:r>
              <a:rPr lang="en-US" dirty="0">
                <a:latin typeface="VAG Rounded Next"/>
              </a:rPr>
              <a:t>for abdominal surgery, now becoming mainstream in pediatrics</a:t>
            </a:r>
          </a:p>
          <a:p>
            <a:r>
              <a:rPr lang="en-US">
                <a:latin typeface="VAG Rounded Next"/>
              </a:rPr>
              <a:t>ERAS is QI in nature, requiring PDSA cycles &amp; continuous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975CD-2179-9F0B-83CA-5F9C267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07B27-6D6F-B254-D38E-0A0DECB0B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235" y="1993421"/>
            <a:ext cx="4312487" cy="2288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20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D838-53AE-3467-4CCE-40D1A2AA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ERAS at Children’s Mercy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7B3B-E496-E59E-B227-961FE819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821"/>
            <a:ext cx="5014523" cy="457514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VAG Rounded Next"/>
              </a:rPr>
              <a:t>Department of EBP serves as the coordinator</a:t>
            </a:r>
          </a:p>
          <a:p>
            <a:r>
              <a:rPr lang="en-US" dirty="0">
                <a:latin typeface="VAG Rounded Next"/>
              </a:rPr>
              <a:t>Gastric sleeve surgery was first in 2021</a:t>
            </a:r>
          </a:p>
          <a:p>
            <a:r>
              <a:rPr lang="en-US" dirty="0">
                <a:latin typeface="VAG Rounded Next"/>
              </a:rPr>
              <a:t>Current pathways:</a:t>
            </a:r>
          </a:p>
          <a:p>
            <a:pPr lvl="1"/>
            <a:r>
              <a:rPr lang="en-US" dirty="0">
                <a:latin typeface="VAG Rounded Next"/>
              </a:rPr>
              <a:t>Gastric Sleeve</a:t>
            </a:r>
          </a:p>
          <a:p>
            <a:pPr lvl="1"/>
            <a:r>
              <a:rPr lang="en-US" dirty="0">
                <a:latin typeface="VAG Rounded Next"/>
              </a:rPr>
              <a:t>Complex Urology</a:t>
            </a:r>
          </a:p>
          <a:p>
            <a:pPr lvl="1"/>
            <a:r>
              <a:rPr lang="en-US" dirty="0">
                <a:latin typeface="VAG Rounded Next"/>
              </a:rPr>
              <a:t>Cardiac Surgery (Bypass &amp; Non-Bypass)</a:t>
            </a:r>
          </a:p>
          <a:p>
            <a:pPr lvl="1"/>
            <a:r>
              <a:rPr lang="en-US" dirty="0">
                <a:latin typeface="VAG Rounded Next"/>
              </a:rPr>
              <a:t>Colorectal</a:t>
            </a:r>
          </a:p>
          <a:p>
            <a:pPr lvl="1"/>
            <a:r>
              <a:rPr lang="en-US" dirty="0">
                <a:latin typeface="VAG Rounded Next"/>
              </a:rPr>
              <a:t>Sports Medicine</a:t>
            </a:r>
          </a:p>
          <a:p>
            <a:pPr lvl="1"/>
            <a:r>
              <a:rPr lang="en-US" dirty="0">
                <a:latin typeface="VAG Rounded Next"/>
              </a:rPr>
              <a:t>Complex Ortho w/ CP</a:t>
            </a:r>
          </a:p>
          <a:p>
            <a:pPr lvl="1"/>
            <a:r>
              <a:rPr lang="en-US" dirty="0">
                <a:latin typeface="VAG Rounded Next"/>
              </a:rPr>
              <a:t>Cleft Palate</a:t>
            </a:r>
          </a:p>
          <a:p>
            <a:pPr lvl="1"/>
            <a:r>
              <a:rPr lang="en-US" dirty="0">
                <a:latin typeface="VAG Rounded Next"/>
              </a:rPr>
              <a:t>Idiopathic Spine</a:t>
            </a:r>
          </a:p>
          <a:p>
            <a:pPr lvl="1"/>
            <a:r>
              <a:rPr lang="en-US" dirty="0">
                <a:latin typeface="VAG Rounded Next"/>
              </a:rPr>
              <a:t>Pectus Bar Insertion</a:t>
            </a:r>
          </a:p>
          <a:p>
            <a:pPr lvl="1"/>
            <a:r>
              <a:rPr lang="en-US" dirty="0">
                <a:latin typeface="VAG Rounded Next"/>
              </a:rPr>
              <a:t>Endometriosis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975CD-2179-9F0B-83CA-5F9C267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61963-B062-19F2-8F3E-34A3A1256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723" y="1690688"/>
            <a:ext cx="5874688" cy="4087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294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E6C43-3C30-0FFD-F3E0-0EC7D815A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9322-580C-B99E-BB41-5D0CA10A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F67B0-351C-BC08-E6CB-3CFB6B456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68337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VAG Rounded Next"/>
              </a:rPr>
              <a:t>Attempt to get all key stakeholders</a:t>
            </a:r>
          </a:p>
          <a:p>
            <a:r>
              <a:rPr lang="en-US" dirty="0">
                <a:latin typeface="VAG Rounded Next"/>
              </a:rPr>
              <a:t>Must have champions!</a:t>
            </a:r>
          </a:p>
          <a:p>
            <a:r>
              <a:rPr lang="en-US" dirty="0">
                <a:latin typeface="VAG Rounded Next"/>
              </a:rPr>
              <a:t>Typical team includes: EBP (Program Manager &amp; Medical Director), Surgeons, Anesthesiologists, Surgery APRN, Anesthesia APRN, Inpatient nursing, SDS/PACU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E3495-0990-52A5-A389-EFD49884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41745-2080-EC9E-B7ED-2BA03644D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081" y="2095591"/>
            <a:ext cx="6734764" cy="3347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502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D838-53AE-3467-4CCE-40D1A2AA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16383" cy="1325563"/>
          </a:xfrm>
        </p:spPr>
        <p:txBody>
          <a:bodyPr/>
          <a:lstStyle/>
          <a:p>
            <a:r>
              <a:rPr lang="en-US"/>
              <a:t>Patient/Family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7B3B-E496-E59E-B227-961FE819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85754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Discussion begins in surgery clinic and/or PAT</a:t>
            </a:r>
          </a:p>
          <a:p>
            <a:r>
              <a:rPr lang="en-US"/>
              <a:t>Set some baseline expectations</a:t>
            </a:r>
          </a:p>
          <a:p>
            <a:pPr lvl="1"/>
            <a:r>
              <a:rPr lang="en-US"/>
              <a:t>Preoperative carb loading</a:t>
            </a:r>
          </a:p>
          <a:p>
            <a:pPr lvl="1"/>
            <a:r>
              <a:rPr lang="en-US"/>
              <a:t>Multiple ways to treat pain</a:t>
            </a:r>
          </a:p>
          <a:p>
            <a:pPr lvl="1"/>
            <a:r>
              <a:rPr lang="en-US"/>
              <a:t>OOB</a:t>
            </a:r>
          </a:p>
          <a:p>
            <a:pPr lvl="1"/>
            <a:r>
              <a:rPr lang="en-US"/>
              <a:t>Working towards discharge goals</a:t>
            </a:r>
          </a:p>
          <a:p>
            <a:r>
              <a:rPr lang="en-US"/>
              <a:t>Handouts are helpful</a:t>
            </a:r>
          </a:p>
          <a:p>
            <a:pPr lvl="1"/>
            <a:r>
              <a:rPr lang="en-US"/>
              <a:t>Multiple languages</a:t>
            </a:r>
          </a:p>
          <a:p>
            <a:pPr marL="457200" lvl="1" indent="0">
              <a:buNone/>
            </a:pPr>
            <a:endParaRPr lang="en-US"/>
          </a:p>
          <a:p>
            <a:pPr marL="514350" indent="-514350"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975CD-2179-9F0B-83CA-5F9C267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C92398-043F-9FFE-0483-78D89CB0C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832" y="196067"/>
            <a:ext cx="4798648" cy="6199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38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D838-53AE-3467-4CCE-40D1A2AA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Preoperative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7B3B-E496-E59E-B227-961FE819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7571" cy="4351338"/>
          </a:xfrm>
        </p:spPr>
        <p:txBody>
          <a:bodyPr>
            <a:normAutofit/>
          </a:bodyPr>
          <a:lstStyle/>
          <a:p>
            <a:r>
              <a:rPr lang="en-US"/>
              <a:t>Clear pathway for APRNs to follow in clinics</a:t>
            </a:r>
          </a:p>
          <a:p>
            <a:r>
              <a:rPr lang="en-US"/>
              <a:t>Preop Bundle</a:t>
            </a:r>
          </a:p>
          <a:p>
            <a:pPr lvl="1"/>
            <a:r>
              <a:rPr lang="en-US"/>
              <a:t>Last PO intake should be carbohydrate rich clears</a:t>
            </a:r>
          </a:p>
          <a:p>
            <a:pPr lvl="1"/>
            <a:r>
              <a:rPr lang="en-US"/>
              <a:t>Drink up to 2 hours prior to surgery start</a:t>
            </a:r>
          </a:p>
          <a:p>
            <a:pPr lvl="1"/>
            <a:r>
              <a:rPr lang="en-US"/>
              <a:t>Scopolamine, </a:t>
            </a:r>
            <a:r>
              <a:rPr lang="en-US" err="1"/>
              <a:t>lovenox</a:t>
            </a:r>
            <a:r>
              <a:rPr lang="en-US"/>
              <a:t>, diazepam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975CD-2179-9F0B-83CA-5F9C267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A9508-5CB6-BE99-7342-8C92B8CE9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660" y="186058"/>
            <a:ext cx="4875174" cy="6202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33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D838-53AE-3467-4CCE-40D1A2AA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Intraoperative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7B3B-E496-E59E-B227-961FE819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06486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Must be easily accessible for users</a:t>
            </a:r>
          </a:p>
          <a:p>
            <a:r>
              <a:rPr lang="en-US" err="1"/>
              <a:t>Intraop</a:t>
            </a:r>
            <a:r>
              <a:rPr lang="en-US"/>
              <a:t> Bundle</a:t>
            </a:r>
          </a:p>
          <a:p>
            <a:pPr lvl="1"/>
            <a:r>
              <a:rPr lang="en-US"/>
              <a:t>Appropriate ABX</a:t>
            </a:r>
          </a:p>
          <a:p>
            <a:pPr lvl="1"/>
            <a:r>
              <a:rPr lang="en-US"/>
              <a:t>PONV prophylaxis</a:t>
            </a:r>
          </a:p>
          <a:p>
            <a:pPr lvl="1"/>
            <a:r>
              <a:rPr lang="en-US"/>
              <a:t>Multimodal analgesia</a:t>
            </a:r>
          </a:p>
          <a:p>
            <a:pPr lvl="1"/>
            <a:r>
              <a:rPr lang="en-US"/>
              <a:t>Normothermia</a:t>
            </a:r>
          </a:p>
          <a:p>
            <a:pPr lvl="1"/>
            <a:r>
              <a:rPr lang="en-US"/>
              <a:t>Minimize long-acting opioids (Morphine, Hydromorphone)</a:t>
            </a:r>
          </a:p>
          <a:p>
            <a:pPr lvl="1"/>
            <a:r>
              <a:rPr lang="en-US"/>
              <a:t>Euvolemia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975CD-2179-9F0B-83CA-5F9C267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54060-571A-0D11-C21F-CEE0BF291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456" y="1296517"/>
            <a:ext cx="7134425" cy="5092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72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D838-53AE-3467-4CCE-40D1A2AA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Postoperative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7B3B-E496-E59E-B227-961FE819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17571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Must have buy-in once they leave the perioperative area</a:t>
            </a:r>
          </a:p>
          <a:p>
            <a:r>
              <a:rPr lang="en-US"/>
              <a:t>Postop Metrics</a:t>
            </a:r>
          </a:p>
          <a:p>
            <a:pPr lvl="1"/>
            <a:r>
              <a:rPr lang="en-US"/>
              <a:t>Multimodal analgesia (Ex: acetaminophen, ketorolac)</a:t>
            </a:r>
          </a:p>
          <a:p>
            <a:pPr lvl="1"/>
            <a:r>
              <a:rPr lang="en-US"/>
              <a:t>Extubation and time in CICU</a:t>
            </a:r>
          </a:p>
          <a:p>
            <a:pPr lvl="1"/>
            <a:r>
              <a:rPr lang="en-US"/>
              <a:t>Chest tube removal</a:t>
            </a:r>
          </a:p>
          <a:p>
            <a:pPr lvl="1"/>
            <a:r>
              <a:rPr lang="en-US"/>
              <a:t>First PO</a:t>
            </a:r>
          </a:p>
          <a:p>
            <a:pPr lvl="1"/>
            <a:r>
              <a:rPr lang="en-US"/>
              <a:t>Diet orders</a:t>
            </a:r>
          </a:p>
          <a:p>
            <a:pPr lvl="1"/>
            <a:r>
              <a:rPr lang="en-US"/>
              <a:t>Out of bed</a:t>
            </a:r>
          </a:p>
          <a:p>
            <a:pPr lvl="1"/>
            <a:r>
              <a:rPr lang="en-US"/>
              <a:t>Length of Stay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975CD-2179-9F0B-83CA-5F9C267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CDC5-7D88-4043-A5E3-34CEDBAF337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509059-2391-5C0E-F875-865685EC1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098" y="217115"/>
            <a:ext cx="5014935" cy="6171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6386916"/>
      </p:ext>
    </p:extLst>
  </p:cSld>
  <p:clrMapOvr>
    <a:masterClrMapping/>
  </p:clrMapOvr>
</p:sld>
</file>

<file path=ppt/theme/theme1.xml><?xml version="1.0" encoding="utf-8"?>
<a:theme xmlns:a="http://schemas.openxmlformats.org/drawingml/2006/main" name="Brand Template CM Blue - Titles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B9EB"/>
      </a:accent1>
      <a:accent2>
        <a:srgbClr val="FED141"/>
      </a:accent2>
      <a:accent3>
        <a:srgbClr val="C127B9"/>
      </a:accent3>
      <a:accent4>
        <a:srgbClr val="009F4D"/>
      </a:accent4>
      <a:accent5>
        <a:srgbClr val="FE5000"/>
      </a:accent5>
      <a:accent6>
        <a:srgbClr val="005EB8"/>
      </a:accent6>
      <a:hlink>
        <a:srgbClr val="FED141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smtClean="0">
            <a:solidFill>
              <a:srgbClr val="005CB9"/>
            </a:solidFill>
            <a:latin typeface="VAG Rounded Next Medium" panose="020F05020202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lolor Block Background + Photo 2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lolor Block Background + Photo 3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RH color photo 1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RH color photo 2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RH color photo 3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End Card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and Template CM light Blue Background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and Template White Grey Text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ue Background white footer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W Photo Background 1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W Photo Background 2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W Photo Background 3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W Photo Background 4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lolor Block Background + Photo 1">
  <a:themeElements>
    <a:clrScheme name="CMKC Brand colors">
      <a:dk1>
        <a:srgbClr val="FFFFFF"/>
      </a:dk1>
      <a:lt1>
        <a:srgbClr val="005EB8"/>
      </a:lt1>
      <a:dk2>
        <a:srgbClr val="FFFFFF"/>
      </a:dk2>
      <a:lt2>
        <a:srgbClr val="005EB8"/>
      </a:lt2>
      <a:accent1>
        <a:srgbClr val="005EB8"/>
      </a:accent1>
      <a:accent2>
        <a:srgbClr val="FED141"/>
      </a:accent2>
      <a:accent3>
        <a:srgbClr val="41B6E6"/>
      </a:accent3>
      <a:accent4>
        <a:srgbClr val="009F4D"/>
      </a:accent4>
      <a:accent5>
        <a:srgbClr val="FE5000"/>
      </a:accent5>
      <a:accent6>
        <a:srgbClr val="C127B9"/>
      </a:accent6>
      <a:hlink>
        <a:srgbClr val="005BB9"/>
      </a:hlink>
      <a:folHlink>
        <a:srgbClr val="C127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cdc7058-dd48-4a81-90b6-281159ae72e0}" enabled="0" method="" siteId="{fcdc7058-dd48-4a81-90b6-281159ae72e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Brand Template CM Blue - Titles</vt:lpstr>
      <vt:lpstr>Brand Template CM light Blue Background</vt:lpstr>
      <vt:lpstr>Brand Template White Grey Text</vt:lpstr>
      <vt:lpstr>Blue Background white footer</vt:lpstr>
      <vt:lpstr>BW Photo Background 1</vt:lpstr>
      <vt:lpstr>BW Photo Background 2</vt:lpstr>
      <vt:lpstr>BW Photo Background 3</vt:lpstr>
      <vt:lpstr>BW Photo Background 4</vt:lpstr>
      <vt:lpstr>Clolor Block Background + Photo 1</vt:lpstr>
      <vt:lpstr>Clolor Block Background + Photo 2</vt:lpstr>
      <vt:lpstr>Clolor Block Background + Photo 3</vt:lpstr>
      <vt:lpstr>RH color photo 1</vt:lpstr>
      <vt:lpstr>RH color photo 2</vt:lpstr>
      <vt:lpstr>RH color photo 3</vt:lpstr>
      <vt:lpstr>End Card</vt:lpstr>
      <vt:lpstr>Enhanced Recovery After Surgery (ERAS)</vt:lpstr>
      <vt:lpstr>ERAS Overview</vt:lpstr>
      <vt:lpstr>What is ERAS?</vt:lpstr>
      <vt:lpstr>ERAS at Children’s Mercy</vt:lpstr>
      <vt:lpstr>Pathway Creation</vt:lpstr>
      <vt:lpstr>Patient/Family Engagement</vt:lpstr>
      <vt:lpstr>Preoperative Care</vt:lpstr>
      <vt:lpstr>Intraoperative Care</vt:lpstr>
      <vt:lpstr>Postoperative Care</vt:lpstr>
      <vt:lpstr>Data Collection</vt:lpstr>
      <vt:lpstr>Data Presentation</vt:lpstr>
      <vt:lpstr>Dashboards</vt:lpstr>
      <vt:lpstr>Academic Endeavors</vt:lpstr>
      <vt:lpstr>Potential &amp; Ongoing Challenges</vt:lpstr>
      <vt:lpstr>Thank you! </vt:lpstr>
    </vt:vector>
  </TitlesOfParts>
  <Company>CMH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Holland, Gerald, J</dc:creator>
  <cp:lastModifiedBy>Glenski, Todd</cp:lastModifiedBy>
  <cp:revision>2</cp:revision>
  <dcterms:created xsi:type="dcterms:W3CDTF">2018-11-27T16:30:59Z</dcterms:created>
  <dcterms:modified xsi:type="dcterms:W3CDTF">2024-02-15T16:07:27Z</dcterms:modified>
</cp:coreProperties>
</file>