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76" r:id="rId5"/>
    <p:sldId id="272" r:id="rId6"/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6" r:id="rId16"/>
    <p:sldId id="267" r:id="rId17"/>
    <p:sldId id="268" r:id="rId18"/>
    <p:sldId id="269" r:id="rId19"/>
    <p:sldId id="270" r:id="rId20"/>
    <p:sldId id="271" r:id="rId21"/>
    <p:sldId id="278" r:id="rId22"/>
    <p:sldId id="277" r:id="rId23"/>
    <p:sldId id="274" r:id="rId24"/>
    <p:sldId id="275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3508F03-8EC5-7A98-0062-4567A5F95634}" name="Bakel, Leigh Anne" initials="LB" userId="S::LeighAnne.Bakel@childrenscolorado.org::642e1e86-ac71-416d-8e91-b3feb6a9990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19460E-C058-40DC-BAAA-6F60BEE3A815}" v="2" dt="2023-06-12T19:02:58.9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26"/>
  </p:normalViewPr>
  <p:slideViewPr>
    <p:cSldViewPr snapToGrid="0" snapToObjects="1">
      <p:cViewPr varScale="1">
        <p:scale>
          <a:sx n="108" d="100"/>
          <a:sy n="108" d="100"/>
        </p:scale>
        <p:origin x="6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indel, Kelsey" userId="360b1bdd-6e36-48f3-a588-3427cd2129fd" providerId="ADAL" clId="{4719460E-C058-40DC-BAAA-6F60BEE3A815}"/>
    <pc:docChg chg="addSld modSld sldOrd">
      <pc:chgData name="Zindel, Kelsey" userId="360b1bdd-6e36-48f3-a588-3427cd2129fd" providerId="ADAL" clId="{4719460E-C058-40DC-BAAA-6F60BEE3A815}" dt="2023-06-15T18:02:25.122" v="31"/>
      <pc:docMkLst>
        <pc:docMk/>
      </pc:docMkLst>
      <pc:sldChg chg="modSp mod delCm modCm">
        <pc:chgData name="Zindel, Kelsey" userId="360b1bdd-6e36-48f3-a588-3427cd2129fd" providerId="ADAL" clId="{4719460E-C058-40DC-BAAA-6F60BEE3A815}" dt="2023-06-15T17:50:42.417" v="27" actId="20577"/>
        <pc:sldMkLst>
          <pc:docMk/>
          <pc:sldMk cId="4060777844" sldId="259"/>
        </pc:sldMkLst>
        <pc:spChg chg="mod">
          <ac:chgData name="Zindel, Kelsey" userId="360b1bdd-6e36-48f3-a588-3427cd2129fd" providerId="ADAL" clId="{4719460E-C058-40DC-BAAA-6F60BEE3A815}" dt="2023-06-15T17:50:42.417" v="27" actId="20577"/>
          <ac:spMkLst>
            <pc:docMk/>
            <pc:sldMk cId="4060777844" sldId="259"/>
            <ac:spMk id="3" creationId="{94CB37F6-566A-CFB2-5F13-1FAFE2266F02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Zindel, Kelsey" userId="360b1bdd-6e36-48f3-a588-3427cd2129fd" providerId="ADAL" clId="{4719460E-C058-40DC-BAAA-6F60BEE3A815}" dt="2023-06-12T19:00:31.878" v="13"/>
              <pc2:cmMkLst xmlns:pc2="http://schemas.microsoft.com/office/powerpoint/2019/9/main/command">
                <pc:docMk/>
                <pc:sldMk cId="4060777844" sldId="259"/>
                <pc2:cmMk id="{4A6404A9-CD4B-9C4F-AFE6-6BB5C52401C3}"/>
              </pc2:cmMkLst>
            </pc226:cmChg>
          </p:ext>
        </pc:extLst>
      </pc:sldChg>
      <pc:sldChg chg="modSp mod">
        <pc:chgData name="Zindel, Kelsey" userId="360b1bdd-6e36-48f3-a588-3427cd2129fd" providerId="ADAL" clId="{4719460E-C058-40DC-BAAA-6F60BEE3A815}" dt="2023-06-12T19:01:12.852" v="23" actId="20577"/>
        <pc:sldMkLst>
          <pc:docMk/>
          <pc:sldMk cId="2955785962" sldId="269"/>
        </pc:sldMkLst>
        <pc:spChg chg="mod">
          <ac:chgData name="Zindel, Kelsey" userId="360b1bdd-6e36-48f3-a588-3427cd2129fd" providerId="ADAL" clId="{4719460E-C058-40DC-BAAA-6F60BEE3A815}" dt="2023-06-12T19:01:12.852" v="23" actId="20577"/>
          <ac:spMkLst>
            <pc:docMk/>
            <pc:sldMk cId="2955785962" sldId="269"/>
            <ac:spMk id="3" creationId="{99EC85A7-E6B8-4AAC-E051-A66A85D7B263}"/>
          </ac:spMkLst>
        </pc:spChg>
      </pc:sldChg>
      <pc:sldChg chg="ord">
        <pc:chgData name="Zindel, Kelsey" userId="360b1bdd-6e36-48f3-a588-3427cd2129fd" providerId="ADAL" clId="{4719460E-C058-40DC-BAAA-6F60BEE3A815}" dt="2023-06-15T18:02:25.122" v="31"/>
        <pc:sldMkLst>
          <pc:docMk/>
          <pc:sldMk cId="2857385496" sldId="272"/>
        </pc:sldMkLst>
      </pc:sldChg>
      <pc:sldChg chg="add">
        <pc:chgData name="Zindel, Kelsey" userId="360b1bdd-6e36-48f3-a588-3427cd2129fd" providerId="ADAL" clId="{4719460E-C058-40DC-BAAA-6F60BEE3A815}" dt="2023-06-12T19:02:23.322" v="24"/>
        <pc:sldMkLst>
          <pc:docMk/>
          <pc:sldMk cId="4273574464" sldId="274"/>
        </pc:sldMkLst>
      </pc:sldChg>
      <pc:sldChg chg="add">
        <pc:chgData name="Zindel, Kelsey" userId="360b1bdd-6e36-48f3-a588-3427cd2129fd" providerId="ADAL" clId="{4719460E-C058-40DC-BAAA-6F60BEE3A815}" dt="2023-06-12T19:02:23.322" v="24"/>
        <pc:sldMkLst>
          <pc:docMk/>
          <pc:sldMk cId="1531885169" sldId="275"/>
        </pc:sldMkLst>
      </pc:sldChg>
      <pc:sldChg chg="add ord">
        <pc:chgData name="Zindel, Kelsey" userId="360b1bdd-6e36-48f3-a588-3427cd2129fd" providerId="ADAL" clId="{4719460E-C058-40DC-BAAA-6F60BEE3A815}" dt="2023-06-15T18:02:17.765" v="29"/>
        <pc:sldMkLst>
          <pc:docMk/>
          <pc:sldMk cId="1609580832" sldId="276"/>
        </pc:sldMkLst>
      </pc:sldChg>
      <pc:sldChg chg="add">
        <pc:chgData name="Zindel, Kelsey" userId="360b1bdd-6e36-48f3-a588-3427cd2129fd" providerId="ADAL" clId="{4719460E-C058-40DC-BAAA-6F60BEE3A815}" dt="2023-06-12T19:02:23.322" v="24"/>
        <pc:sldMkLst>
          <pc:docMk/>
          <pc:sldMk cId="1384513108" sldId="277"/>
        </pc:sldMkLst>
      </pc:sldChg>
      <pc:sldChg chg="add">
        <pc:chgData name="Zindel, Kelsey" userId="360b1bdd-6e36-48f3-a588-3427cd2129fd" providerId="ADAL" clId="{4719460E-C058-40DC-BAAA-6F60BEE3A815}" dt="2023-06-12T19:02:58.920" v="25"/>
        <pc:sldMkLst>
          <pc:docMk/>
          <pc:sldMk cId="1012954705" sldId="27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01247-3C5A-3B4F-BF98-3531B7DF7E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388019"/>
            <a:ext cx="9144000" cy="1121943"/>
          </a:xfrm>
        </p:spPr>
        <p:txBody>
          <a:bodyPr anchor="b">
            <a:noAutofit/>
          </a:bodyPr>
          <a:lstStyle>
            <a:lvl1pPr algn="ctr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CC82F2-C29A-BD40-915C-C9DA0A987A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14B1B2-ED0D-4343-B03D-3129CA0A0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9500C-DF76-9D4F-A4ED-3431B48220E2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880F55-8B95-2040-94B4-6224D03B6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D2C541-E6B5-0E4D-ABE0-15857CAEC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5B7E0-EB56-B740-A1E9-CB8091DB1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466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D1C8D-9639-E04A-87C1-BA96515CD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786838" cy="1325563"/>
          </a:xfrm>
        </p:spPr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6DB20E-1805-D049-81A0-70E948AD2E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1861C0-3987-BE4C-8C60-7B1B53A96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9500C-DF76-9D4F-A4ED-3431B48220E2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37879C-9500-3A42-B801-AAA86B6C2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390755-730D-9543-A0E0-46849BCB1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5B7E0-EB56-B740-A1E9-CB8091DB1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412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6D20E-2F64-824A-A030-26760E942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977468"/>
            <a:ext cx="10269419" cy="158500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8460ED-E278-9C4A-B409-22F83A7DE2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1299C-F021-9041-BAD5-19CBE89E5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9500C-DF76-9D4F-A4ED-3431B48220E2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F8D7AE-28CE-7144-9031-156DC5096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EDFC9C-4A77-8B46-BCAF-30643D375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5B7E0-EB56-B740-A1E9-CB8091DB1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354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7C27E-92D3-8B46-AF7F-FA7F4857E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809509" cy="1325563"/>
          </a:xfrm>
        </p:spPr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5FA545-8741-B442-8583-CD3BB05A57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542402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F0BD41-2952-1F41-9AB8-BCB1E2EAB8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52656" y="1825625"/>
            <a:ext cx="4322617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D506FD-8478-5B4C-9ACD-E751C8A94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9500C-DF76-9D4F-A4ED-3431B48220E2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D96A49-2CB6-C048-898B-6A0C65003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F4BBF1-0B4D-724B-AE52-9699AFCEC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5B7E0-EB56-B740-A1E9-CB8091DB1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797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F8F3D-7060-3941-923B-07337403E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703711" cy="1325563"/>
          </a:xfrm>
        </p:spPr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A3FD8A-70E5-A944-A829-83B0898E2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9500C-DF76-9D4F-A4ED-3431B48220E2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7E46E4-5BAD-4049-8903-332B67148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7F50A4-F2BA-DD4A-9C13-156E52ED7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5B7E0-EB56-B740-A1E9-CB8091DB1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129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37E0A1-9653-9E42-9D8B-EA1BE8A6A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9500C-DF76-9D4F-A4ED-3431B48220E2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83E68D-EFE1-674B-8B00-DEBF69444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D7437A-4155-3741-B6B1-5282D0574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5B7E0-EB56-B740-A1E9-CB8091DB1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756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92430-7A19-9245-847E-E1601F297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6906162" cy="82749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2FD0AA-84B7-A546-BED2-62AF3ECB73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38199" y="1957269"/>
            <a:ext cx="7459413" cy="42092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568134-16FE-DB4F-A1D6-E8FBB79E5D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0" y="1284693"/>
            <a:ext cx="4261204" cy="3835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D77802-D99D-1F46-BE4D-86ED27C70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9500C-DF76-9D4F-A4ED-3431B48220E2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590551-AB21-DD41-A56A-396921B9E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EDF68C-FD98-F34A-AC5C-5C94A7179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5B7E0-EB56-B740-A1E9-CB8091DB1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082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21DACC9-343F-1D4B-9691-0EBF10C56F26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073519C-1851-7840-926A-7DF959426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15713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F18C7F-516A-7E41-9C22-5FE6E8D786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898593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8F168C-1C9D-DB49-93C7-DABF7DE92C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29500C-DF76-9D4F-A4ED-3431B48220E2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16EA33-A052-2A42-99CC-273442AA21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14DCBC-2E7C-9C4E-8F52-A032D95295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F5B7E0-EB56-B740-A1E9-CB8091DB193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4DA5FEC-29F9-456F-95A0-CE725C831EDE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2" y="5763212"/>
            <a:ext cx="1097375" cy="109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883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kern="1200">
          <a:solidFill>
            <a:schemeClr val="accent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85480-B603-31B7-F5F9-0E7E31A6255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AvoMD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154AD8-423D-6BAF-DD9D-CF315CFA401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Children’s Minnesota</a:t>
            </a:r>
          </a:p>
          <a:p>
            <a:r>
              <a:rPr lang="en-US" sz="2000" dirty="0"/>
              <a:t>Gabrielle Hester, MD, MS, Medical Director of Quality Improvement</a:t>
            </a:r>
          </a:p>
        </p:txBody>
      </p:sp>
    </p:spTree>
    <p:extLst>
      <p:ext uri="{BB962C8B-B14F-4D97-AF65-F5344CB8AC3E}">
        <p14:creationId xmlns:p14="http://schemas.microsoft.com/office/powerpoint/2010/main" val="16095808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1A231-BC9D-94B1-FD3B-BA54FFAEA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2581" y="2602298"/>
            <a:ext cx="6786838" cy="1325563"/>
          </a:xfrm>
        </p:spPr>
        <p:txBody>
          <a:bodyPr/>
          <a:lstStyle/>
          <a:p>
            <a:pPr algn="ctr"/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726803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AAE8A-AF3F-7B70-ACF8-DB7A758B4D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Curbside Health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6ED930-6D9F-D364-AB17-242619757F8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Arkansas Children’s Hospital</a:t>
            </a:r>
          </a:p>
          <a:p>
            <a:r>
              <a:rPr lang="en-US" dirty="0"/>
              <a:t>Emily Rader, MSN, RN, CPN, CPHQ, Manager Clinical Effectiveness &amp; Outcomes</a:t>
            </a:r>
          </a:p>
        </p:txBody>
      </p:sp>
    </p:spTree>
    <p:extLst>
      <p:ext uri="{BB962C8B-B14F-4D97-AF65-F5344CB8AC3E}">
        <p14:creationId xmlns:p14="http://schemas.microsoft.com/office/powerpoint/2010/main" val="20294774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7C974-6B89-743E-D176-F7D6491E7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EHR Integration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4BA6B-84C4-3EBE-9B54-8C3A44EE83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Has ability to integrate with Epic and Cerner</a:t>
            </a:r>
          </a:p>
          <a:p>
            <a:r>
              <a:rPr lang="en-US" b="1" dirty="0"/>
              <a:t>Arkansas – </a:t>
            </a:r>
            <a:r>
              <a:rPr lang="en-US" dirty="0"/>
              <a:t>Epic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4504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985BC-66DC-A74D-BED3-F344E5358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it works inside Epic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B924DC-204C-8705-A1E2-DC14D38476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ctr">
              <a:spcBef>
                <a:spcPts val="0"/>
              </a:spcBef>
              <a:buSzPct val="100000"/>
              <a:tabLst>
                <a:tab pos="914400" algn="l"/>
              </a:tabLst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ea typeface="Times New Roman" panose="02020603050405020304" pitchFamily="18" charset="0"/>
              </a:rPr>
              <a:t>uggests pathways based on chief complaint</a:t>
            </a:r>
          </a:p>
          <a:p>
            <a:pPr fontAlgn="ctr">
              <a:spcBef>
                <a:spcPts val="0"/>
              </a:spcBef>
              <a:buSzPct val="100000"/>
              <a:tabLst>
                <a:tab pos="914400" algn="l"/>
              </a:tabLst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</a:rPr>
              <a:t>C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ea typeface="Times New Roman" panose="02020603050405020304" pitchFamily="18" charset="0"/>
              </a:rPr>
              <a:t>an utilize pathway (order straight from algorithm) or workflow (answer questions and it puts orders in the que to sign)</a:t>
            </a:r>
          </a:p>
          <a:p>
            <a:pPr fontAlgn="ctr">
              <a:spcBef>
                <a:spcPts val="0"/>
              </a:spcBef>
              <a:buSzPct val="100000"/>
              <a:tabLst>
                <a:tab pos="914400" algn="l"/>
              </a:tabLst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ea typeface="Times New Roman" panose="02020603050405020304" pitchFamily="18" charset="0"/>
              </a:rPr>
              <a:t>LIP sends orders to Epic to sign</a:t>
            </a:r>
          </a:p>
          <a:p>
            <a:pPr fontAlgn="ctr">
              <a:spcBef>
                <a:spcPts val="0"/>
              </a:spcBef>
              <a:buSzPct val="100000"/>
              <a:tabLst>
                <a:tab pos="914400" algn="l"/>
              </a:tabLst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ea typeface="Times New Roman" panose="02020603050405020304" pitchFamily="18" charset="0"/>
              </a:rPr>
              <a:t>Replaces need for order set build within the EHR.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effectLst/>
              <a:ea typeface="Calibri" panose="020F0502020204030204" pitchFamily="34" charset="0"/>
            </a:endParaRPr>
          </a:p>
          <a:p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455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ADD65-1546-22C9-EFFC-CDF8022CD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CB37F6-566A-CFB2-5F13-1FAFE2266F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Arkansas Children’s</a:t>
            </a:r>
          </a:p>
          <a:p>
            <a:pPr lvl="1"/>
            <a:r>
              <a:rPr lang="en-US" dirty="0"/>
              <a:t>IT analyst – 0.4 FTE</a:t>
            </a:r>
          </a:p>
          <a:p>
            <a:pPr lvl="1"/>
            <a:r>
              <a:rPr lang="en-US" dirty="0"/>
              <a:t>Project Coordinator, Manager – 0.5 FTE</a:t>
            </a:r>
          </a:p>
        </p:txBody>
      </p:sp>
    </p:spTree>
    <p:extLst>
      <p:ext uri="{BB962C8B-B14F-4D97-AF65-F5344CB8AC3E}">
        <p14:creationId xmlns:p14="http://schemas.microsoft.com/office/powerpoint/2010/main" val="11748869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6911A-C623-A9CC-D022-7DA865909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Data Monitoring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EC85A7-E6B8-4AAC-E051-A66A85D7B2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2357" y="1473694"/>
            <a:ext cx="9051775" cy="470327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</a:rPr>
              <a:t>H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ea typeface="Times New Roman" panose="02020603050405020304" pitchFamily="18" charset="0"/>
              </a:rPr>
              <a:t>ave been told we can and can currently see the number of providers using it but no details  </a:t>
            </a:r>
          </a:p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ea typeface="Times New Roman" panose="02020603050405020304" pitchFamily="18" charset="0"/>
              </a:rPr>
              <a:t>Will know more when we go live.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7859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5F20B4-85CC-9185-7BB9-C2841AD1E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068F96-9AC7-9AD0-CD39-945A05A8CF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ctr">
              <a:spcBef>
                <a:spcPts val="0"/>
              </a:spcBef>
              <a:buSzPct val="100000"/>
              <a:tabLst>
                <a:tab pos="914400" algn="l"/>
              </a:tabLst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</a:rPr>
              <a:t>U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ea typeface="Times New Roman" panose="02020603050405020304" pitchFamily="18" charset="0"/>
              </a:rPr>
              <a:t>ses AI to suggest pathways for chief complaints</a:t>
            </a:r>
          </a:p>
          <a:p>
            <a:pPr fontAlgn="ctr">
              <a:spcBef>
                <a:spcPts val="0"/>
              </a:spcBef>
              <a:buSzPct val="100000"/>
              <a:tabLst>
                <a:tab pos="914400" algn="l"/>
              </a:tabLst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</a:rPr>
              <a:t>C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ea typeface="Times New Roman" panose="02020603050405020304" pitchFamily="18" charset="0"/>
              </a:rPr>
              <a:t>an input videos and calculators</a:t>
            </a:r>
          </a:p>
          <a:p>
            <a:pPr fontAlgn="ctr">
              <a:spcBef>
                <a:spcPts val="0"/>
              </a:spcBef>
              <a:buSzPct val="100000"/>
              <a:tabLst>
                <a:tab pos="914400" algn="l"/>
              </a:tabLst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</a:rPr>
              <a:t>D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ea typeface="Times New Roman" panose="02020603050405020304" pitchFamily="18" charset="0"/>
              </a:rPr>
              <a:t>ecreases overall pathway/order set build time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effectLst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5360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C20DD-34F4-10F4-B9CB-27603F5E4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9E5FA2-4835-0BAB-F499-B0DE822185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ea typeface="Times New Roman" panose="02020603050405020304" pitchFamily="18" charset="0"/>
              </a:rPr>
              <a:t>Not used it enough yet to know exactly how it works</a:t>
            </a:r>
          </a:p>
          <a:p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</a:rPr>
              <a:t>L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ea typeface="Times New Roman" panose="02020603050405020304" pitchFamily="18" charset="0"/>
              </a:rPr>
              <a:t>engthy Epic build but this could be because we are the first to go live inpatient with this product.</a:t>
            </a:r>
            <a:endParaRPr lang="en-US" sz="4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8091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1A231-BC9D-94B1-FD3B-BA54FFAEA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2581" y="2602298"/>
            <a:ext cx="6786838" cy="1325563"/>
          </a:xfrm>
        </p:spPr>
        <p:txBody>
          <a:bodyPr/>
          <a:lstStyle/>
          <a:p>
            <a:pPr algn="ctr"/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0129547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CC0DC-4411-0639-CFEB-040D2C3323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192785"/>
            <a:ext cx="9144000" cy="1317178"/>
          </a:xfrm>
        </p:spPr>
        <p:txBody>
          <a:bodyPr/>
          <a:lstStyle/>
          <a:p>
            <a:r>
              <a:rPr lang="en-US" dirty="0"/>
              <a:t>Leveraging Epic for Clinical Pathways Programs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5BFF95-BF88-BAE6-17C0-999D50561EA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Connecticut Children’s</a:t>
            </a:r>
          </a:p>
          <a:p>
            <a:r>
              <a:rPr lang="en-US" dirty="0"/>
              <a:t>Ilana Waynik, MD, Director of Clinical Effectiveness</a:t>
            </a:r>
          </a:p>
        </p:txBody>
      </p:sp>
    </p:spTree>
    <p:extLst>
      <p:ext uri="{BB962C8B-B14F-4D97-AF65-F5344CB8AC3E}">
        <p14:creationId xmlns:p14="http://schemas.microsoft.com/office/powerpoint/2010/main" val="13845131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1A231-BC9D-94B1-FD3B-BA54FFAEA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2581" y="2602298"/>
            <a:ext cx="6786838" cy="1325563"/>
          </a:xfrm>
        </p:spPr>
        <p:txBody>
          <a:bodyPr/>
          <a:lstStyle/>
          <a:p>
            <a:pPr algn="ctr"/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8573854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711" y="79899"/>
            <a:ext cx="7722336" cy="1443735"/>
          </a:xfrm>
        </p:spPr>
        <p:txBody>
          <a:bodyPr/>
          <a:lstStyle/>
          <a:p>
            <a:pPr algn="ctr"/>
            <a:r>
              <a:rPr lang="en-US" dirty="0"/>
              <a:t>Leveraging Epic for Clinical Pathways Programs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10054"/>
            <a:ext cx="10515600" cy="5249008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Order sets</a:t>
            </a:r>
          </a:p>
          <a:p>
            <a:pPr lvl="1"/>
            <a:r>
              <a:rPr lang="en-US" dirty="0"/>
              <a:t>Including admission order sets, ED order sets, phases of care order set</a:t>
            </a:r>
          </a:p>
          <a:p>
            <a:pPr lvl="1"/>
            <a:r>
              <a:rPr lang="en-US" dirty="0"/>
              <a:t>Can include/exclude specific orders, pre-check orders, etc.</a:t>
            </a:r>
          </a:p>
          <a:p>
            <a:pPr lvl="1"/>
            <a:r>
              <a:rPr lang="en-US" dirty="0"/>
              <a:t>If highly utilized, can be used as surrogate metric for pathway adherence</a:t>
            </a:r>
          </a:p>
          <a:p>
            <a:r>
              <a:rPr lang="en-US" dirty="0"/>
              <a:t>Suggested order set functionality</a:t>
            </a:r>
          </a:p>
          <a:p>
            <a:pPr lvl="1"/>
            <a:r>
              <a:rPr lang="en-US" dirty="0"/>
              <a:t>Can be based on problem list, CC, admission diagnosis</a:t>
            </a:r>
          </a:p>
          <a:p>
            <a:r>
              <a:rPr lang="en-US" dirty="0"/>
              <a:t>Note templates</a:t>
            </a:r>
          </a:p>
          <a:p>
            <a:pPr lvl="1"/>
            <a:r>
              <a:rPr lang="en-US" dirty="0"/>
              <a:t>Can encourage right history taking and help with diagnosis/MDM</a:t>
            </a:r>
          </a:p>
          <a:p>
            <a:r>
              <a:rPr lang="en-US" dirty="0"/>
              <a:t>Flowsheets </a:t>
            </a:r>
          </a:p>
          <a:p>
            <a:pPr lvl="1"/>
            <a:r>
              <a:rPr lang="en-US" dirty="0"/>
              <a:t>Nursing flowsheets can promote pathway adherence and help with documentation and metric collection</a:t>
            </a:r>
          </a:p>
          <a:p>
            <a:r>
              <a:rPr lang="en-US" dirty="0" err="1"/>
              <a:t>SmartForms</a:t>
            </a:r>
            <a:endParaRPr lang="en-US" dirty="0"/>
          </a:p>
          <a:p>
            <a:pPr lvl="1"/>
            <a:r>
              <a:rPr lang="en-US" dirty="0"/>
              <a:t>Customizable data collection tools that can be used across all EPIC applications and can store data in </a:t>
            </a:r>
            <a:r>
              <a:rPr lang="en-US" dirty="0" err="1"/>
              <a:t>Smartdata</a:t>
            </a:r>
            <a:r>
              <a:rPr lang="en-US" dirty="0"/>
              <a:t> element records</a:t>
            </a:r>
          </a:p>
          <a:p>
            <a:r>
              <a:rPr lang="en-US" dirty="0" err="1"/>
              <a:t>Smartphrases</a:t>
            </a:r>
            <a:endParaRPr lang="en-US" dirty="0"/>
          </a:p>
          <a:p>
            <a:pPr lvl="1"/>
            <a:r>
              <a:rPr lang="en-US" dirty="0"/>
              <a:t>Use of a </a:t>
            </a:r>
            <a:r>
              <a:rPr lang="en-US" dirty="0" err="1"/>
              <a:t>smartphrase</a:t>
            </a:r>
            <a:r>
              <a:rPr lang="en-US" dirty="0"/>
              <a:t> can be auto-pulled for a metric</a:t>
            </a:r>
          </a:p>
          <a:p>
            <a:r>
              <a:rPr lang="en-US" dirty="0"/>
              <a:t>Other</a:t>
            </a:r>
          </a:p>
          <a:p>
            <a:pPr lvl="1"/>
            <a:r>
              <a:rPr lang="en-US" dirty="0"/>
              <a:t>Think about automation of metrics based upon ICD-10 and CPT codes</a:t>
            </a:r>
          </a:p>
          <a:p>
            <a:pPr lvl="1"/>
            <a:r>
              <a:rPr lang="en-US" dirty="0"/>
              <a:t>Can auto pull results, orders, discrete elements from flow sheets</a:t>
            </a:r>
          </a:p>
        </p:txBody>
      </p:sp>
    </p:spTree>
    <p:extLst>
      <p:ext uri="{BB962C8B-B14F-4D97-AF65-F5344CB8AC3E}">
        <p14:creationId xmlns:p14="http://schemas.microsoft.com/office/powerpoint/2010/main" val="42735744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1A231-BC9D-94B1-FD3B-BA54FFAEA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2581" y="2602298"/>
            <a:ext cx="6786838" cy="1325563"/>
          </a:xfrm>
        </p:spPr>
        <p:txBody>
          <a:bodyPr/>
          <a:lstStyle/>
          <a:p>
            <a:pPr algn="ctr"/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531885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1B5C5-9598-E342-9F3D-EE803F261A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90869"/>
            <a:ext cx="9144000" cy="1121943"/>
          </a:xfrm>
        </p:spPr>
        <p:txBody>
          <a:bodyPr/>
          <a:lstStyle/>
          <a:p>
            <a:r>
              <a:rPr lang="en-US" dirty="0" err="1"/>
              <a:t>AgileMD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6B4527-C4D0-EA47-85BC-D91573280A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553" y="3602038"/>
            <a:ext cx="11496583" cy="2301612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/>
              <a:t>Children’s Hospital and Medical Center – Omaha</a:t>
            </a:r>
          </a:p>
          <a:p>
            <a:r>
              <a:rPr lang="en-US" sz="1900" dirty="0"/>
              <a:t>Kelsey Zindel, DNP, APRN-NP, Manager of Clinical Effectiveness</a:t>
            </a:r>
          </a:p>
          <a:p>
            <a:r>
              <a:rPr lang="en-US" b="1" dirty="0"/>
              <a:t>Children’s Hospital Colorado</a:t>
            </a:r>
          </a:p>
          <a:p>
            <a:r>
              <a:rPr lang="en-US" sz="1900" dirty="0"/>
              <a:t>Leigh Anne Bakel, MD, MSc, Medical Director Clinical Effectiveness and Director of Clinical Pathway Program</a:t>
            </a:r>
          </a:p>
          <a:p>
            <a:r>
              <a:rPr lang="en-US" sz="1900" dirty="0"/>
              <a:t>Katie Sellinghausen, Process Improvement Specialist</a:t>
            </a:r>
          </a:p>
          <a:p>
            <a:r>
              <a:rPr lang="en-US" b="1" dirty="0"/>
              <a:t>Johns Hopkins All Childrens Hospital</a:t>
            </a:r>
          </a:p>
          <a:p>
            <a:r>
              <a:rPr lang="en-US" sz="1900" dirty="0"/>
              <a:t>Courtney Titus, PA-C, CLSSGB, Clinical Director of Clinical Pathways Program</a:t>
            </a:r>
          </a:p>
        </p:txBody>
      </p:sp>
    </p:spTree>
    <p:extLst>
      <p:ext uri="{BB962C8B-B14F-4D97-AF65-F5344CB8AC3E}">
        <p14:creationId xmlns:p14="http://schemas.microsoft.com/office/powerpoint/2010/main" val="42098044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7C974-6B89-743E-D176-F7D6491E7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EHR Integration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4BA6B-84C4-3EBE-9B54-8C3A44EE83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Has ability to integrate with Epic and Cerner</a:t>
            </a:r>
          </a:p>
          <a:p>
            <a:r>
              <a:rPr lang="en-US" b="1" dirty="0"/>
              <a:t>Children’s Omaha </a:t>
            </a:r>
            <a:r>
              <a:rPr lang="en-US" dirty="0"/>
              <a:t>– Epic</a:t>
            </a:r>
          </a:p>
          <a:p>
            <a:r>
              <a:rPr lang="en-US" b="1" dirty="0"/>
              <a:t>Colorado</a:t>
            </a:r>
            <a:r>
              <a:rPr lang="en-US" dirty="0"/>
              <a:t> – Epic</a:t>
            </a:r>
          </a:p>
          <a:p>
            <a:r>
              <a:rPr lang="en-US" b="1" dirty="0"/>
              <a:t>Johns Hopkins All Childrens </a:t>
            </a:r>
            <a:r>
              <a:rPr lang="en-US" dirty="0"/>
              <a:t>– Epic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9159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985BC-66DC-A74D-BED3-F344E5358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Demonstration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B924DC-204C-8705-A1E2-DC14D38476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Colorado</a:t>
            </a:r>
          </a:p>
        </p:txBody>
      </p:sp>
    </p:spTree>
    <p:extLst>
      <p:ext uri="{BB962C8B-B14F-4D97-AF65-F5344CB8AC3E}">
        <p14:creationId xmlns:p14="http://schemas.microsoft.com/office/powerpoint/2010/main" val="9033092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ADD65-1546-22C9-EFFC-CDF8022CD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CB37F6-566A-CFB2-5F13-1FAFE2266F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90675"/>
            <a:ext cx="9382125" cy="4586288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b="1" dirty="0"/>
              <a:t>Children’s Omaha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Project Managers:1.7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IT – no dedicated but need support for BPA, order linking, and data element linking for every pathway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Our team also did Epic physician builder courses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Data tracking – no dedicated but work with our data team (Care Transformation) to get to our data warehouse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b="1" dirty="0"/>
              <a:t>Colorado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Medical Director: 0.4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Process Improvement Specialist: 0.5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Project Manager Role: unsure exact FTE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IT/Data: approximately 1.0 FTE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b="1" dirty="0"/>
              <a:t>Johns Hopkins All Childrens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Clinical Director of Clinical Pathway Program: 0.7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 err="1"/>
              <a:t>AgileMD</a:t>
            </a:r>
            <a:r>
              <a:rPr lang="en-US" dirty="0"/>
              <a:t> support IT linking for all Johns Hopkins Hospitals: unsure exact FTE</a:t>
            </a:r>
          </a:p>
        </p:txBody>
      </p:sp>
    </p:spTree>
    <p:extLst>
      <p:ext uri="{BB962C8B-B14F-4D97-AF65-F5344CB8AC3E}">
        <p14:creationId xmlns:p14="http://schemas.microsoft.com/office/powerpoint/2010/main" val="40607778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6911A-C623-A9CC-D022-7DA865909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Data Monitoring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EC85A7-E6B8-4AAC-E051-A66A85D7B2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2357" y="1473694"/>
            <a:ext cx="9051775" cy="470327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Can track any metrics</a:t>
            </a:r>
          </a:p>
          <a:p>
            <a:pPr lvl="1"/>
            <a:r>
              <a:rPr lang="en-US" dirty="0"/>
              <a:t>Critical impact boxes</a:t>
            </a:r>
          </a:p>
          <a:p>
            <a:pPr lvl="1"/>
            <a:r>
              <a:rPr lang="en-US" dirty="0"/>
              <a:t>Uses</a:t>
            </a:r>
          </a:p>
          <a:p>
            <a:pPr lvl="1"/>
            <a:r>
              <a:rPr lang="en-US" dirty="0"/>
              <a:t>Clicks (Orders, references, etc.)</a:t>
            </a:r>
          </a:p>
          <a:p>
            <a:pPr lvl="1"/>
            <a:r>
              <a:rPr lang="en-US" dirty="0"/>
              <a:t>Can drill down by unit, roles, and specific providers</a:t>
            </a:r>
          </a:p>
          <a:p>
            <a:pPr lvl="2"/>
            <a:r>
              <a:rPr lang="en-US" dirty="0"/>
              <a:t>Use heavy users as champions</a:t>
            </a:r>
          </a:p>
          <a:p>
            <a:pPr lvl="2"/>
            <a:r>
              <a:rPr lang="en-US" dirty="0"/>
              <a:t>Provide direct feedback if needed</a:t>
            </a:r>
          </a:p>
          <a:p>
            <a:r>
              <a:rPr lang="en-US" b="1" dirty="0"/>
              <a:t>Children’s Omaha</a:t>
            </a:r>
          </a:p>
          <a:p>
            <a:pPr lvl="1"/>
            <a:r>
              <a:rPr lang="en-US" dirty="0"/>
              <a:t>Work with </a:t>
            </a:r>
            <a:r>
              <a:rPr lang="en-US" dirty="0" err="1"/>
              <a:t>AgileMD</a:t>
            </a:r>
            <a:r>
              <a:rPr lang="en-US" dirty="0"/>
              <a:t> to get into our data warehouse</a:t>
            </a:r>
          </a:p>
          <a:p>
            <a:pPr lvl="1"/>
            <a:r>
              <a:rPr lang="en-US" dirty="0"/>
              <a:t>Use </a:t>
            </a:r>
            <a:r>
              <a:rPr lang="en-US" dirty="0" err="1"/>
              <a:t>PowerBI</a:t>
            </a:r>
            <a:r>
              <a:rPr lang="en-US" dirty="0"/>
              <a:t> for current pathways and plan to expand for </a:t>
            </a:r>
            <a:r>
              <a:rPr lang="en-US" dirty="0" err="1"/>
              <a:t>AgileMD</a:t>
            </a:r>
            <a:r>
              <a:rPr lang="en-US" dirty="0"/>
              <a:t> pathways</a:t>
            </a:r>
          </a:p>
          <a:p>
            <a:r>
              <a:rPr lang="en-US" b="1" dirty="0"/>
              <a:t>Colorado</a:t>
            </a:r>
          </a:p>
          <a:p>
            <a:pPr lvl="1"/>
            <a:r>
              <a:rPr lang="en-US" dirty="0"/>
              <a:t>Receive data from </a:t>
            </a:r>
            <a:r>
              <a:rPr lang="en-US" dirty="0" err="1"/>
              <a:t>AgileMD</a:t>
            </a:r>
            <a:r>
              <a:rPr lang="en-US" dirty="0"/>
              <a:t> into their data warehouse</a:t>
            </a:r>
          </a:p>
          <a:p>
            <a:pPr lvl="1"/>
            <a:r>
              <a:rPr lang="en-US" dirty="0"/>
              <a:t>Created dashboards (</a:t>
            </a:r>
            <a:r>
              <a:rPr lang="en-US" dirty="0" err="1"/>
              <a:t>PowerBI</a:t>
            </a:r>
            <a:r>
              <a:rPr lang="en-US" dirty="0"/>
              <a:t>) for COVID pathways in </a:t>
            </a:r>
            <a:r>
              <a:rPr lang="en-US" dirty="0" err="1"/>
              <a:t>AgileMD</a:t>
            </a:r>
            <a:endParaRPr lang="en-US" dirty="0"/>
          </a:p>
          <a:p>
            <a:r>
              <a:rPr lang="en-US" b="1" dirty="0"/>
              <a:t>Johns Hopkins</a:t>
            </a:r>
          </a:p>
          <a:p>
            <a:pPr lvl="1"/>
            <a:r>
              <a:rPr lang="en-US" dirty="0"/>
              <a:t>Receive data from </a:t>
            </a:r>
            <a:r>
              <a:rPr lang="en-US" dirty="0" err="1"/>
              <a:t>AgileMD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Created dashboards (Tableau)</a:t>
            </a:r>
          </a:p>
        </p:txBody>
      </p:sp>
    </p:spTree>
    <p:extLst>
      <p:ext uri="{BB962C8B-B14F-4D97-AF65-F5344CB8AC3E}">
        <p14:creationId xmlns:p14="http://schemas.microsoft.com/office/powerpoint/2010/main" val="10265998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5F20B4-85CC-9185-7BB9-C2841AD1E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068F96-9AC7-9AD0-CD39-945A05A8CF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GREAT team to work with </a:t>
            </a:r>
          </a:p>
          <a:p>
            <a:r>
              <a:rPr lang="en-US" dirty="0"/>
              <a:t>Integrates into workflow</a:t>
            </a:r>
          </a:p>
          <a:p>
            <a:r>
              <a:rPr lang="en-US" dirty="0"/>
              <a:t>Data tracking easier</a:t>
            </a:r>
          </a:p>
          <a:p>
            <a:r>
              <a:rPr lang="en-US" dirty="0"/>
              <a:t>Author tool VERY easy and intuitive to use</a:t>
            </a:r>
          </a:p>
          <a:p>
            <a:r>
              <a:rPr lang="en-US" dirty="0"/>
              <a:t>Easy to use for end-users </a:t>
            </a:r>
          </a:p>
          <a:p>
            <a:r>
              <a:rPr lang="en-US" dirty="0"/>
              <a:t>Collaboration tools (reviewer)</a:t>
            </a:r>
          </a:p>
          <a:p>
            <a:r>
              <a:rPr lang="en-US" dirty="0"/>
              <a:t>Collaborating with other centers</a:t>
            </a:r>
          </a:p>
          <a:p>
            <a:r>
              <a:rPr lang="en-US" dirty="0"/>
              <a:t>Can place </a:t>
            </a:r>
            <a:r>
              <a:rPr lang="en-US" dirty="0" err="1"/>
              <a:t>AgileMD</a:t>
            </a:r>
            <a:r>
              <a:rPr lang="en-US" dirty="0"/>
              <a:t> on external site (Ease of transition from PDF to </a:t>
            </a:r>
            <a:r>
              <a:rPr lang="en-US" dirty="0" err="1"/>
              <a:t>AgileMD</a:t>
            </a:r>
            <a:r>
              <a:rPr lang="en-US" dirty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464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C20DD-34F4-10F4-B9CB-27603F5E4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9E5FA2-4835-0BAB-F499-B0DE822185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Some data elements don’t work how we would like</a:t>
            </a:r>
          </a:p>
          <a:p>
            <a:r>
              <a:rPr lang="en-US" dirty="0"/>
              <a:t>Struggles with data (denominator, following whole pathway, etc.)</a:t>
            </a:r>
          </a:p>
          <a:p>
            <a:pPr lvl="1"/>
            <a:r>
              <a:rPr lang="en-US" dirty="0"/>
              <a:t>Agile orders versus orders placed in Epic</a:t>
            </a:r>
          </a:p>
          <a:p>
            <a:pPr lvl="1"/>
            <a:r>
              <a:rPr lang="en-US" dirty="0"/>
              <a:t>Dashboards not built directly into </a:t>
            </a:r>
            <a:r>
              <a:rPr lang="en-US" dirty="0" err="1"/>
              <a:t>AgileMD</a:t>
            </a:r>
            <a:r>
              <a:rPr lang="en-US" dirty="0"/>
              <a:t> pathways</a:t>
            </a:r>
          </a:p>
          <a:p>
            <a:r>
              <a:rPr lang="en-US" dirty="0"/>
              <a:t>Tracking reviewers</a:t>
            </a:r>
          </a:p>
          <a:p>
            <a:pPr lvl="1"/>
            <a:r>
              <a:rPr lang="en-US" dirty="0"/>
              <a:t>Tracking previous comments</a:t>
            </a:r>
          </a:p>
          <a:p>
            <a:pPr lvl="1"/>
            <a:r>
              <a:rPr lang="en-US" dirty="0"/>
              <a:t>Can’t direct comments to specific people (using @)</a:t>
            </a:r>
          </a:p>
          <a:p>
            <a:r>
              <a:rPr lang="en-US" dirty="0"/>
              <a:t>Errors that pop up with reviewers</a:t>
            </a:r>
          </a:p>
          <a:p>
            <a:r>
              <a:rPr lang="en-US" dirty="0"/>
              <a:t>Can’t print </a:t>
            </a:r>
          </a:p>
        </p:txBody>
      </p:sp>
    </p:spTree>
    <p:extLst>
      <p:ext uri="{BB962C8B-B14F-4D97-AF65-F5344CB8AC3E}">
        <p14:creationId xmlns:p14="http://schemas.microsoft.com/office/powerpoint/2010/main" val="34552326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HMC">
      <a:dk1>
        <a:srgbClr val="000000"/>
      </a:dk1>
      <a:lt1>
        <a:srgbClr val="FFFFFF"/>
      </a:lt1>
      <a:dk2>
        <a:srgbClr val="0159A7"/>
      </a:dk2>
      <a:lt2>
        <a:srgbClr val="FFFFFF"/>
      </a:lt2>
      <a:accent1>
        <a:srgbClr val="00B2B0"/>
      </a:accent1>
      <a:accent2>
        <a:srgbClr val="F15B40"/>
      </a:accent2>
      <a:accent3>
        <a:srgbClr val="FDB913"/>
      </a:accent3>
      <a:accent4>
        <a:srgbClr val="56B146"/>
      </a:accent4>
      <a:accent5>
        <a:srgbClr val="00AAE7"/>
      </a:accent5>
      <a:accent6>
        <a:srgbClr val="000000"/>
      </a:accent6>
      <a:hlink>
        <a:srgbClr val="000000"/>
      </a:hlink>
      <a:folHlink>
        <a:srgbClr val="0000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b0bd15a-3bb7-417d-a3e7-497e286ca57e" xsi:nil="true"/>
    <lcf76f155ced4ddcb4097134ff3c332f xmlns="a5b464a4-9dd2-4359-8185-fd6c6de7a517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4CF32A4A3E0EB48868DE66F84993CCD" ma:contentTypeVersion="13" ma:contentTypeDescription="Create a new document." ma:contentTypeScope="" ma:versionID="0fe87693abdf8d241fd90e8749b6dfb3">
  <xsd:schema xmlns:xsd="http://www.w3.org/2001/XMLSchema" xmlns:xs="http://www.w3.org/2001/XMLSchema" xmlns:p="http://schemas.microsoft.com/office/2006/metadata/properties" xmlns:ns2="a5b464a4-9dd2-4359-8185-fd6c6de7a517" xmlns:ns3="4b0bd15a-3bb7-417d-a3e7-497e286ca57e" targetNamespace="http://schemas.microsoft.com/office/2006/metadata/properties" ma:root="true" ma:fieldsID="e9099bbb081179810fd1b8b96d20de5d" ns2:_="" ns3:_="">
    <xsd:import namespace="a5b464a4-9dd2-4359-8185-fd6c6de7a517"/>
    <xsd:import namespace="4b0bd15a-3bb7-417d-a3e7-497e286ca5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b464a4-9dd2-4359-8185-fd6c6de7a51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77fb25c9-8bdf-472e-b0ae-b01ba2f280b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0bd15a-3bb7-417d-a3e7-497e286ca57e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3541ad32-8e99-4cf4-b57a-8897b504b737}" ma:internalName="TaxCatchAll" ma:showField="CatchAllData" ma:web="4b0bd15a-3bb7-417d-a3e7-497e286ca57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0293762-F52C-45B4-9CF4-F5EA10D0F95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245BBBD-4D46-4224-9321-AB7B7C3634F9}">
  <ds:schemaRefs>
    <ds:schemaRef ds:uri="http://schemas.microsoft.com/office/2006/metadata/properties"/>
    <ds:schemaRef ds:uri="http://schemas.microsoft.com/office/infopath/2007/PartnerControls"/>
    <ds:schemaRef ds:uri="4b0bd15a-3bb7-417d-a3e7-497e286ca57e"/>
    <ds:schemaRef ds:uri="a5b464a4-9dd2-4359-8185-fd6c6de7a517"/>
  </ds:schemaRefs>
</ds:datastoreItem>
</file>

<file path=customXml/itemProps3.xml><?xml version="1.0" encoding="utf-8"?>
<ds:datastoreItem xmlns:ds="http://schemas.openxmlformats.org/officeDocument/2006/customXml" ds:itemID="{896CF72D-A864-4CE3-805A-05AC2419F4A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5b464a4-9dd2-4359-8185-fd6c6de7a517"/>
    <ds:schemaRef ds:uri="4b0bd15a-3bb7-417d-a3e7-497e286ca5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2629</TotalTime>
  <Words>761</Words>
  <Application>Microsoft Office PowerPoint</Application>
  <PresentationFormat>Widescreen</PresentationFormat>
  <Paragraphs>118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Calibri</vt:lpstr>
      <vt:lpstr>Office Theme</vt:lpstr>
      <vt:lpstr>AvoMD</vt:lpstr>
      <vt:lpstr>Questions?</vt:lpstr>
      <vt:lpstr>AgileMD</vt:lpstr>
      <vt:lpstr>EHR Integration</vt:lpstr>
      <vt:lpstr>Demonstration</vt:lpstr>
      <vt:lpstr>Resources</vt:lpstr>
      <vt:lpstr>Data Monitoring</vt:lpstr>
      <vt:lpstr>Pros</vt:lpstr>
      <vt:lpstr>Cons</vt:lpstr>
      <vt:lpstr>Questions?</vt:lpstr>
      <vt:lpstr>Curbside Health</vt:lpstr>
      <vt:lpstr>EHR Integration</vt:lpstr>
      <vt:lpstr>How it works inside Epic</vt:lpstr>
      <vt:lpstr>Resources</vt:lpstr>
      <vt:lpstr>Data Monitoring</vt:lpstr>
      <vt:lpstr>Pros</vt:lpstr>
      <vt:lpstr>Cons</vt:lpstr>
      <vt:lpstr>Questions?</vt:lpstr>
      <vt:lpstr>Leveraging Epic for Clinical Pathways Programs</vt:lpstr>
      <vt:lpstr>Leveraging Epic for Clinical Pathways Programs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Zindel, Kelsey</cp:lastModifiedBy>
  <cp:revision>10</cp:revision>
  <dcterms:created xsi:type="dcterms:W3CDTF">2020-02-10T20:14:45Z</dcterms:created>
  <dcterms:modified xsi:type="dcterms:W3CDTF">2023-06-15T18:02:26Z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0x01010094CF32A4A3E0EB48868DE66F84993CCD</vt:lpwstr>
  </property>
</Properties>
</file>